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661" r:id="rId2"/>
    <p:sldId id="683" r:id="rId3"/>
    <p:sldId id="689" r:id="rId4"/>
    <p:sldId id="690" r:id="rId5"/>
    <p:sldId id="691" r:id="rId6"/>
    <p:sldId id="692" r:id="rId7"/>
    <p:sldId id="693" r:id="rId8"/>
    <p:sldId id="686" r:id="rId9"/>
    <p:sldId id="694" r:id="rId10"/>
    <p:sldId id="715" r:id="rId11"/>
    <p:sldId id="695" r:id="rId12"/>
    <p:sldId id="687" r:id="rId13"/>
    <p:sldId id="696" r:id="rId14"/>
    <p:sldId id="727" r:id="rId15"/>
    <p:sldId id="728" r:id="rId16"/>
    <p:sldId id="729" r:id="rId17"/>
    <p:sldId id="697" r:id="rId18"/>
    <p:sldId id="718" r:id="rId19"/>
    <p:sldId id="704" r:id="rId20"/>
    <p:sldId id="705" r:id="rId21"/>
    <p:sldId id="713" r:id="rId22"/>
    <p:sldId id="712" r:id="rId23"/>
    <p:sldId id="714" r:id="rId24"/>
    <p:sldId id="719" r:id="rId25"/>
    <p:sldId id="702" r:id="rId26"/>
    <p:sldId id="720" r:id="rId27"/>
    <p:sldId id="721" r:id="rId28"/>
    <p:sldId id="725" r:id="rId29"/>
    <p:sldId id="724" r:id="rId30"/>
    <p:sldId id="726" r:id="rId31"/>
    <p:sldId id="722" r:id="rId32"/>
    <p:sldId id="723" r:id="rId33"/>
    <p:sldId id="716" r:id="rId34"/>
    <p:sldId id="706" r:id="rId35"/>
    <p:sldId id="707" r:id="rId36"/>
    <p:sldId id="703" r:id="rId37"/>
    <p:sldId id="708" r:id="rId38"/>
    <p:sldId id="709" r:id="rId39"/>
    <p:sldId id="710" r:id="rId40"/>
    <p:sldId id="711" r:id="rId41"/>
    <p:sldId id="688" r:id="rId42"/>
    <p:sldId id="698" r:id="rId43"/>
    <p:sldId id="717" r:id="rId44"/>
    <p:sldId id="699" r:id="rId45"/>
    <p:sldId id="700" r:id="rId46"/>
    <p:sldId id="701" r:id="rId47"/>
    <p:sldId id="663"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o Chongming" initials="GC" lastIdx="3" clrIdx="0">
    <p:extLst>
      <p:ext uri="{19B8F6BF-5375-455C-9EA6-DF929625EA0E}">
        <p15:presenceInfo xmlns:p15="http://schemas.microsoft.com/office/powerpoint/2012/main" userId="f5310895e46dd24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40F0F"/>
    <a:srgbClr val="7F7F7F"/>
    <a:srgbClr val="C00000"/>
    <a:srgbClr val="AEAEAE"/>
    <a:srgbClr val="FFFFFF"/>
    <a:srgbClr val="DE7979"/>
    <a:srgbClr val="36A5D4"/>
    <a:srgbClr val="FFF1D5"/>
    <a:srgbClr val="F5FFD0"/>
    <a:srgbClr val="FFF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1" autoAdjust="0"/>
    <p:restoredTop sz="81352" autoAdjust="0"/>
  </p:normalViewPr>
  <p:slideViewPr>
    <p:cSldViewPr>
      <p:cViewPr varScale="1">
        <p:scale>
          <a:sx n="70" d="100"/>
          <a:sy n="70" d="100"/>
        </p:scale>
        <p:origin x="374"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2" d="100"/>
          <a:sy n="122" d="100"/>
        </p:scale>
        <p:origin x="386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815B1-37A2-4EA6-81FE-624E3679883E}" type="datetimeFigureOut">
              <a:rPr lang="zh-CN" altLang="en-US" smtClean="0"/>
              <a:t>2023-03-14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D29A34-8D9A-49B0-86D8-8BBB6980986A}" type="slidenum">
              <a:rPr lang="zh-CN" altLang="en-US" smtClean="0"/>
              <a:t>‹#›</a:t>
            </a:fld>
            <a:endParaRPr lang="zh-CN" altLang="en-US"/>
          </a:p>
        </p:txBody>
      </p:sp>
    </p:spTree>
    <p:extLst>
      <p:ext uri="{BB962C8B-B14F-4D97-AF65-F5344CB8AC3E}">
        <p14:creationId xmlns:p14="http://schemas.microsoft.com/office/powerpoint/2010/main" val="157171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F1D29A34-8D9A-49B0-86D8-8BBB6980986A}" type="slidenum">
              <a:rPr lang="zh-CN" altLang="en-US" smtClean="0"/>
              <a:t>1</a:t>
            </a:fld>
            <a:endParaRPr lang="zh-CN" altLang="en-US"/>
          </a:p>
        </p:txBody>
      </p:sp>
    </p:spTree>
    <p:extLst>
      <p:ext uri="{BB962C8B-B14F-4D97-AF65-F5344CB8AC3E}">
        <p14:creationId xmlns:p14="http://schemas.microsoft.com/office/powerpoint/2010/main" val="3828998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建立该系统的数学模型，并描述好模型中的状态变量与时间的动态关系</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。根据模型特性的差异性，研究者会采取不同的变量转换方程</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10</a:t>
            </a:fld>
            <a:endParaRPr lang="zh-CN" altLang="en-US"/>
          </a:p>
        </p:txBody>
      </p:sp>
    </p:spTree>
    <p:extLst>
      <p:ext uri="{BB962C8B-B14F-4D97-AF65-F5344CB8AC3E}">
        <p14:creationId xmlns:p14="http://schemas.microsoft.com/office/powerpoint/2010/main" val="3014165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环境、主体、主体和主体间以及主体和环境的相互作用</a:t>
            </a:r>
          </a:p>
        </p:txBody>
      </p:sp>
      <p:sp>
        <p:nvSpPr>
          <p:cNvPr id="4" name="灯片编号占位符 3"/>
          <p:cNvSpPr>
            <a:spLocks noGrp="1"/>
          </p:cNvSpPr>
          <p:nvPr>
            <p:ph type="sldNum" sz="quarter" idx="5"/>
          </p:nvPr>
        </p:nvSpPr>
        <p:spPr/>
        <p:txBody>
          <a:bodyPr/>
          <a:lstStyle/>
          <a:p>
            <a:fld id="{F1D29A34-8D9A-49B0-86D8-8BBB6980986A}" type="slidenum">
              <a:rPr lang="zh-CN" altLang="en-US" smtClean="0"/>
              <a:t>11</a:t>
            </a:fld>
            <a:endParaRPr lang="zh-CN" altLang="en-US"/>
          </a:p>
        </p:txBody>
      </p:sp>
    </p:spTree>
    <p:extLst>
      <p:ext uri="{BB962C8B-B14F-4D97-AF65-F5344CB8AC3E}">
        <p14:creationId xmlns:p14="http://schemas.microsoft.com/office/powerpoint/2010/main" val="865778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12</a:t>
            </a:fld>
            <a:endParaRPr lang="zh-CN" altLang="en-US"/>
          </a:p>
        </p:txBody>
      </p:sp>
    </p:spTree>
    <p:extLst>
      <p:ext uri="{BB962C8B-B14F-4D97-AF65-F5344CB8AC3E}">
        <p14:creationId xmlns:p14="http://schemas.microsoft.com/office/powerpoint/2010/main" val="11843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a:effectLst/>
                <a:latin typeface="Times New Roman" panose="02020603050405020304" pitchFamily="18" charset="0"/>
                <a:ea typeface="宋体" panose="02010600030101010101" pitchFamily="2" charset="-122"/>
                <a:cs typeface="Times New Roman" panose="02020603050405020304" pitchFamily="18" charset="0"/>
              </a:rPr>
              <a:t>元胞是构成元胞自动机的最基本单元，而</a:t>
            </a:r>
            <a:r>
              <a:rPr lang="zh-CN" altLang="zh-CN" sz="1200" b="1" dirty="0">
                <a:effectLst/>
                <a:latin typeface="Times New Roman" panose="02020603050405020304" pitchFamily="18" charset="0"/>
                <a:ea typeface="宋体" panose="02010600030101010101" pitchFamily="2" charset="-122"/>
                <a:cs typeface="Times New Roman" panose="02020603050405020304" pitchFamily="18" charset="0"/>
              </a:rPr>
              <a:t>元胞空间是元胞所分布的规则网格空间集合</a:t>
            </a:r>
            <a:r>
              <a:rPr lang="zh-CN" altLang="zh-CN" sz="1200" dirty="0">
                <a:effectLst/>
                <a:latin typeface="Times New Roman" panose="02020603050405020304" pitchFamily="18" charset="0"/>
                <a:ea typeface="宋体" panose="02010600030101010101" pitchFamily="2" charset="-122"/>
                <a:cs typeface="Times New Roman" panose="02020603050405020304" pitchFamily="18" charset="0"/>
              </a:rPr>
              <a:t>。元胞具有某种初始状态；随着时间推进，</a:t>
            </a:r>
            <a:r>
              <a:rPr lang="zh-CN" altLang="zh-CN" sz="1200" b="1" dirty="0">
                <a:effectLst/>
                <a:latin typeface="Times New Roman" panose="02020603050405020304" pitchFamily="18" charset="0"/>
                <a:ea typeface="宋体" panose="02010600030101010101" pitchFamily="2" charset="-122"/>
                <a:cs typeface="Times New Roman" panose="02020603050405020304" pitchFamily="18" charset="0"/>
              </a:rPr>
              <a:t>每个元胞依据紧邻元胞的状态，按照相同的规则，在每一时间步对自身状态做出改变</a:t>
            </a:r>
            <a:endParaRPr lang="zh-CN" altLang="en-US" b="1" dirty="0"/>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13</a:t>
            </a:fld>
            <a:endParaRPr lang="zh-CN" altLang="en-US"/>
          </a:p>
        </p:txBody>
      </p:sp>
    </p:spTree>
    <p:extLst>
      <p:ext uri="{BB962C8B-B14F-4D97-AF65-F5344CB8AC3E}">
        <p14:creationId xmlns:p14="http://schemas.microsoft.com/office/powerpoint/2010/main" val="262206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胡等人在此选择了</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moore</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领域模型，并确定了元胞的基本属性：观点倾向、观点阈值、观点坚守力和领域观点的影响系数。</a:t>
            </a:r>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14</a:t>
            </a:fld>
            <a:endParaRPr lang="zh-CN" altLang="en-US"/>
          </a:p>
        </p:txBody>
      </p:sp>
    </p:spTree>
    <p:extLst>
      <p:ext uri="{BB962C8B-B14F-4D97-AF65-F5344CB8AC3E}">
        <p14:creationId xmlns:p14="http://schemas.microsoft.com/office/powerpoint/2010/main" val="1094367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a:effectLst/>
                <a:latin typeface="Times New Roman" panose="02020603050405020304" pitchFamily="18" charset="0"/>
                <a:ea typeface="宋体" panose="02010600030101010101" pitchFamily="2" charset="-122"/>
                <a:cs typeface="Times New Roman" panose="02020603050405020304" pitchFamily="18" charset="0"/>
              </a:rPr>
              <a:t>元胞是构成元胞自动机的最基本单元，而元胞空间是元胞所分布的规则网格空间集合。元胞具有某种初始状态；随着时间推进，每个元胞依据紧邻元胞的状态，按照相同的规则，在每一时间步对自身状态做出改变</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15</a:t>
            </a:fld>
            <a:endParaRPr lang="zh-CN" altLang="en-US"/>
          </a:p>
        </p:txBody>
      </p:sp>
    </p:spTree>
    <p:extLst>
      <p:ext uri="{BB962C8B-B14F-4D97-AF65-F5344CB8AC3E}">
        <p14:creationId xmlns:p14="http://schemas.microsoft.com/office/powerpoint/2010/main" val="509916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MAS</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能容纳不止一种类型的行动者，并且每个行动者都可以具有多种属性及能力，行动者的空间分布也可以更灵活，可用于研究由许多异质性主体组成且系统主体协同交互产生单个个体所不具备的特征的复杂传播情境。</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16</a:t>
            </a:fld>
            <a:endParaRPr lang="zh-CN" altLang="en-US"/>
          </a:p>
        </p:txBody>
      </p:sp>
    </p:spTree>
    <p:extLst>
      <p:ext uri="{BB962C8B-B14F-4D97-AF65-F5344CB8AC3E}">
        <p14:creationId xmlns:p14="http://schemas.microsoft.com/office/powerpoint/2010/main" val="62846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17</a:t>
            </a:fld>
            <a:endParaRPr lang="zh-CN" altLang="en-US"/>
          </a:p>
        </p:txBody>
      </p:sp>
    </p:spTree>
    <p:extLst>
      <p:ext uri="{BB962C8B-B14F-4D97-AF65-F5344CB8AC3E}">
        <p14:creationId xmlns:p14="http://schemas.microsoft.com/office/powerpoint/2010/main" val="1889723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舆情在社会网络上的传播与流行病在人际接触网络中的传播行为较为相似，因此，学者们基于对流行病传播学的研究，流行病数学模型被广泛应用于网络舆情传播事件中</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18</a:t>
            </a:fld>
            <a:endParaRPr lang="zh-CN" altLang="en-US"/>
          </a:p>
        </p:txBody>
      </p:sp>
    </p:spTree>
    <p:extLst>
      <p:ext uri="{BB962C8B-B14F-4D97-AF65-F5344CB8AC3E}">
        <p14:creationId xmlns:p14="http://schemas.microsoft.com/office/powerpoint/2010/main" val="416094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SICRS </a:t>
            </a:r>
            <a:r>
              <a:rPr lang="zh-CN" altLang="en-US" dirty="0"/>
              <a:t>模型综合了 </a:t>
            </a:r>
            <a:r>
              <a:rPr lang="en-US" altLang="zh-CN" dirty="0"/>
              <a:t>SIS </a:t>
            </a:r>
            <a:r>
              <a:rPr lang="zh-CN" altLang="en-US" dirty="0"/>
              <a:t>模型和 </a:t>
            </a:r>
            <a:r>
              <a:rPr lang="en-US" altLang="zh-CN" dirty="0"/>
              <a:t>SIR </a:t>
            </a:r>
            <a:r>
              <a:rPr lang="zh-CN" altLang="en-US" dirty="0"/>
              <a:t>模型的同时，加入染病个体从感染状态（</a:t>
            </a:r>
            <a:r>
              <a:rPr lang="en-US" altLang="zh-CN" dirty="0"/>
              <a:t>infectious</a:t>
            </a:r>
            <a:r>
              <a:rPr lang="zh-CN" altLang="en-US" dirty="0"/>
              <a:t>）到治愈状态</a:t>
            </a:r>
            <a:r>
              <a:rPr lang="en-US" altLang="zh-CN" dirty="0"/>
              <a:t>(recovered)</a:t>
            </a:r>
            <a:r>
              <a:rPr lang="zh-CN" altLang="en-US" dirty="0"/>
              <a:t>的一个过渡状态，即治疗状态</a:t>
            </a:r>
            <a:r>
              <a:rPr lang="en-US" altLang="zh-CN" dirty="0"/>
              <a:t>(cured)</a:t>
            </a:r>
            <a:r>
              <a:rPr lang="zh-CN" altLang="en-US" dirty="0"/>
              <a:t>。在这种状态下，个体进行自我治疗，虽然携带病毒，但失去传播病毒的能力。</a:t>
            </a:r>
          </a:p>
        </p:txBody>
      </p:sp>
      <p:sp>
        <p:nvSpPr>
          <p:cNvPr id="4" name="灯片编号占位符 3"/>
          <p:cNvSpPr>
            <a:spLocks noGrp="1"/>
          </p:cNvSpPr>
          <p:nvPr>
            <p:ph type="sldNum" sz="quarter" idx="5"/>
          </p:nvPr>
        </p:nvSpPr>
        <p:spPr/>
        <p:txBody>
          <a:bodyPr/>
          <a:lstStyle/>
          <a:p>
            <a:fld id="{F1D29A34-8D9A-49B0-86D8-8BBB6980986A}" type="slidenum">
              <a:rPr lang="zh-CN" altLang="en-US" smtClean="0"/>
              <a:t>19</a:t>
            </a:fld>
            <a:endParaRPr lang="zh-CN" altLang="en-US"/>
          </a:p>
        </p:txBody>
      </p:sp>
    </p:spTree>
    <p:extLst>
      <p:ext uri="{BB962C8B-B14F-4D97-AF65-F5344CB8AC3E}">
        <p14:creationId xmlns:p14="http://schemas.microsoft.com/office/powerpoint/2010/main" val="194134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a:t>
            </a:fld>
            <a:endParaRPr lang="zh-CN" altLang="en-US"/>
          </a:p>
        </p:txBody>
      </p:sp>
    </p:spTree>
    <p:extLst>
      <p:ext uri="{BB962C8B-B14F-4D97-AF65-F5344CB8AC3E}">
        <p14:creationId xmlns:p14="http://schemas.microsoft.com/office/powerpoint/2010/main" val="3706953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err="1">
                <a:effectLst/>
                <a:latin typeface="Times New Roman" panose="02020603050405020304" pitchFamily="18" charset="0"/>
                <a:ea typeface="宋体" panose="02010600030101010101" pitchFamily="2" charset="-122"/>
              </a:rPr>
              <a:t>Ising</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模型用来解释铁磁物质的相变行为，</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他们用离散变量</a:t>
            </a:r>
            <a:r>
              <a:rPr lang="en-US" altLang="zh-CN" sz="1800" dirty="0">
                <a:effectLst/>
                <a:latin typeface="Times New Roman" panose="02020603050405020304" pitchFamily="18" charset="0"/>
                <a:ea typeface="宋体" panose="02010600030101010101" pitchFamily="2" charset="-122"/>
              </a:rPr>
              <a:t>+1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和</a:t>
            </a:r>
            <a:r>
              <a:rPr lang="en-US" altLang="zh-CN" sz="1800" dirty="0">
                <a:effectLst/>
                <a:latin typeface="Times New Roman" panose="02020603050405020304" pitchFamily="18" charset="0"/>
                <a:ea typeface="宋体" panose="02010600030101010101" pitchFamily="2" charset="-122"/>
              </a:rPr>
              <a:t>-1 </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表示磁性的两极来研究物理中的相变。由于在舆论事件中，个体的观点也可以用两种取值来表示不同的观点，所以，学者们将</a:t>
            </a:r>
            <a:r>
              <a:rPr lang="en-US" altLang="zh-CN" sz="1800" dirty="0" err="1">
                <a:effectLst/>
                <a:latin typeface="Times New Roman" panose="02020603050405020304" pitchFamily="18" charset="0"/>
                <a:ea typeface="宋体" panose="02010600030101010101" pitchFamily="2" charset="-122"/>
              </a:rPr>
              <a:t>Ising</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模型引入到观点研究中</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20</a:t>
            </a:fld>
            <a:endParaRPr lang="zh-CN" altLang="en-US"/>
          </a:p>
        </p:txBody>
      </p:sp>
    </p:spTree>
    <p:extLst>
      <p:ext uri="{BB962C8B-B14F-4D97-AF65-F5344CB8AC3E}">
        <p14:creationId xmlns:p14="http://schemas.microsoft.com/office/powerpoint/2010/main" val="2411466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21</a:t>
            </a:fld>
            <a:endParaRPr lang="zh-CN" altLang="en-US"/>
          </a:p>
        </p:txBody>
      </p:sp>
    </p:spTree>
    <p:extLst>
      <p:ext uri="{BB962C8B-B14F-4D97-AF65-F5344CB8AC3E}">
        <p14:creationId xmlns:p14="http://schemas.microsoft.com/office/powerpoint/2010/main" val="2929956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mn-ea"/>
              </a:rPr>
              <a:t>Bounded confidence models</a:t>
            </a:r>
            <a:endParaRPr lang="zh-CN" altLang="en-US" sz="1200" b="1" dirty="0">
              <a:latin typeface="+mn-ea"/>
            </a:endParaRPr>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22</a:t>
            </a:fld>
            <a:endParaRPr lang="zh-CN" altLang="en-US"/>
          </a:p>
        </p:txBody>
      </p:sp>
    </p:spTree>
    <p:extLst>
      <p:ext uri="{BB962C8B-B14F-4D97-AF65-F5344CB8AC3E}">
        <p14:creationId xmlns:p14="http://schemas.microsoft.com/office/powerpoint/2010/main" val="4284768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23</a:t>
            </a:fld>
            <a:endParaRPr lang="zh-CN" altLang="en-US"/>
          </a:p>
        </p:txBody>
      </p:sp>
    </p:spTree>
    <p:extLst>
      <p:ext uri="{BB962C8B-B14F-4D97-AF65-F5344CB8AC3E}">
        <p14:creationId xmlns:p14="http://schemas.microsoft.com/office/powerpoint/2010/main" val="395589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24</a:t>
            </a:fld>
            <a:endParaRPr lang="zh-CN" altLang="en-US"/>
          </a:p>
        </p:txBody>
      </p:sp>
    </p:spTree>
    <p:extLst>
      <p:ext uri="{BB962C8B-B14F-4D97-AF65-F5344CB8AC3E}">
        <p14:creationId xmlns:p14="http://schemas.microsoft.com/office/powerpoint/2010/main" val="1970200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25</a:t>
            </a:fld>
            <a:endParaRPr lang="zh-CN" altLang="en-US"/>
          </a:p>
        </p:txBody>
      </p:sp>
    </p:spTree>
    <p:extLst>
      <p:ext uri="{BB962C8B-B14F-4D97-AF65-F5344CB8AC3E}">
        <p14:creationId xmlns:p14="http://schemas.microsoft.com/office/powerpoint/2010/main" val="581711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对舆情主体间的拓扑结构或交互关系，有大量的研究采用复杂网络理论进行建模</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。复杂网络是构建舆情仿真模型拓扑结构的天然建模方法。</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26</a:t>
            </a:fld>
            <a:endParaRPr lang="zh-CN" altLang="en-US"/>
          </a:p>
        </p:txBody>
      </p:sp>
    </p:spTree>
    <p:extLst>
      <p:ext uri="{BB962C8B-B14F-4D97-AF65-F5344CB8AC3E}">
        <p14:creationId xmlns:p14="http://schemas.microsoft.com/office/powerpoint/2010/main" val="373790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t>在演化过程中，用户不仅会模仿邻居用户的策略，也会模仿邻居用户的可变边指向对象。</a:t>
            </a:r>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27</a:t>
            </a:fld>
            <a:endParaRPr lang="zh-CN" altLang="en-US"/>
          </a:p>
        </p:txBody>
      </p:sp>
    </p:spTree>
    <p:extLst>
      <p:ext uri="{BB962C8B-B14F-4D97-AF65-F5344CB8AC3E}">
        <p14:creationId xmlns:p14="http://schemas.microsoft.com/office/powerpoint/2010/main" val="1483991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28</a:t>
            </a:fld>
            <a:endParaRPr lang="zh-CN" altLang="en-US"/>
          </a:p>
        </p:txBody>
      </p:sp>
    </p:spTree>
    <p:extLst>
      <p:ext uri="{BB962C8B-B14F-4D97-AF65-F5344CB8AC3E}">
        <p14:creationId xmlns:p14="http://schemas.microsoft.com/office/powerpoint/2010/main" val="1779070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a:t>基于行为选择理论，考虑物理距离、社会距离（人的相似性）等方面的因素，生成社会关系网络</a:t>
            </a:r>
          </a:p>
        </p:txBody>
      </p:sp>
      <p:sp>
        <p:nvSpPr>
          <p:cNvPr id="4" name="灯片编号占位符 3"/>
          <p:cNvSpPr>
            <a:spLocks noGrp="1"/>
          </p:cNvSpPr>
          <p:nvPr>
            <p:ph type="sldNum" sz="quarter" idx="5"/>
          </p:nvPr>
        </p:nvSpPr>
        <p:spPr/>
        <p:txBody>
          <a:bodyPr/>
          <a:lstStyle/>
          <a:p>
            <a:fld id="{F1D29A34-8D9A-49B0-86D8-8BBB6980986A}" type="slidenum">
              <a:rPr lang="zh-CN" altLang="en-US" smtClean="0"/>
              <a:t>29</a:t>
            </a:fld>
            <a:endParaRPr lang="zh-CN" altLang="en-US"/>
          </a:p>
        </p:txBody>
      </p:sp>
    </p:spTree>
    <p:extLst>
      <p:ext uri="{BB962C8B-B14F-4D97-AF65-F5344CB8AC3E}">
        <p14:creationId xmlns:p14="http://schemas.microsoft.com/office/powerpoint/2010/main" val="143076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solidFill>
                  <a:srgbClr val="000000"/>
                </a:solidFill>
                <a:effectLst/>
                <a:latin typeface="FZSSK--GBK1-0"/>
              </a:rPr>
              <a:t>在风洞实验室</a:t>
            </a:r>
            <a:r>
              <a:rPr lang="en-US" altLang="zh-CN" sz="1800" dirty="0">
                <a:solidFill>
                  <a:srgbClr val="000000"/>
                </a:solidFill>
                <a:effectLst/>
                <a:latin typeface="E-BZ"/>
              </a:rPr>
              <a:t>, </a:t>
            </a:r>
            <a:r>
              <a:rPr lang="zh-CN" altLang="en-US" sz="1800" dirty="0">
                <a:solidFill>
                  <a:srgbClr val="000000"/>
                </a:solidFill>
                <a:effectLst/>
                <a:latin typeface="FZSSK--GBK1-0"/>
              </a:rPr>
              <a:t>科学家以人工方式产生并且精确控制气流</a:t>
            </a:r>
            <a:r>
              <a:rPr lang="en-US" altLang="zh-CN" sz="1800" dirty="0">
                <a:solidFill>
                  <a:srgbClr val="000000"/>
                </a:solidFill>
                <a:effectLst/>
                <a:latin typeface="E-BZ"/>
              </a:rPr>
              <a:t>, </a:t>
            </a:r>
            <a:r>
              <a:rPr lang="zh-CN" altLang="en-US" sz="1800" dirty="0">
                <a:solidFill>
                  <a:srgbClr val="000000"/>
                </a:solidFill>
                <a:effectLst/>
                <a:latin typeface="FZSSK--GBK1-0"/>
              </a:rPr>
              <a:t>模拟飞行器周围气体的流动情况</a:t>
            </a:r>
            <a:r>
              <a:rPr lang="en-US" altLang="zh-CN" sz="1800" dirty="0">
                <a:solidFill>
                  <a:srgbClr val="000000"/>
                </a:solidFill>
                <a:effectLst/>
                <a:latin typeface="E-BZ"/>
              </a:rPr>
              <a:t>, </a:t>
            </a:r>
            <a:r>
              <a:rPr lang="zh-CN" altLang="en-US" sz="1800" dirty="0">
                <a:solidFill>
                  <a:srgbClr val="000000"/>
                </a:solidFill>
                <a:effectLst/>
                <a:latin typeface="FZSSK--GBK1-0"/>
              </a:rPr>
              <a:t>测量气流对飞行器的作用效果</a:t>
            </a:r>
            <a:r>
              <a:rPr lang="en-US" altLang="zh-CN" sz="1800" dirty="0">
                <a:solidFill>
                  <a:srgbClr val="000000"/>
                </a:solidFill>
                <a:effectLst/>
                <a:latin typeface="E-BZ"/>
              </a:rPr>
              <a:t>, </a:t>
            </a:r>
            <a:endParaRPr lang="zh-CN" altLang="en-US" dirty="0"/>
          </a:p>
          <a:p>
            <a:r>
              <a:rPr lang="zh-CN" altLang="en-US" sz="1800" dirty="0">
                <a:solidFill>
                  <a:srgbClr val="000000"/>
                </a:solidFill>
                <a:effectLst/>
                <a:latin typeface="FZSSK--GBK1-0"/>
              </a:rPr>
              <a:t>同时监测飞行器各部件与系统状态</a:t>
            </a:r>
            <a:r>
              <a:rPr lang="zh-CN" altLang="en-US" sz="1800" dirty="0">
                <a:solidFill>
                  <a:srgbClr val="000000"/>
                </a:solidFill>
                <a:effectLst/>
                <a:latin typeface="E-BZ"/>
              </a:rPr>
              <a:t>。 </a:t>
            </a:r>
            <a:r>
              <a:rPr lang="zh-CN" altLang="en-US" sz="1800" b="1" dirty="0">
                <a:solidFill>
                  <a:srgbClr val="000000"/>
                </a:solidFill>
                <a:effectLst/>
                <a:latin typeface="FZSSK--GBK1-0"/>
              </a:rPr>
              <a:t>可见</a:t>
            </a:r>
            <a:r>
              <a:rPr lang="en-US" altLang="zh-CN" sz="1800" b="1" dirty="0">
                <a:solidFill>
                  <a:srgbClr val="000000"/>
                </a:solidFill>
                <a:effectLst/>
                <a:latin typeface="E-BZ"/>
              </a:rPr>
              <a:t>, </a:t>
            </a:r>
            <a:r>
              <a:rPr lang="zh-CN" altLang="en-US" sz="1800" b="1" dirty="0">
                <a:solidFill>
                  <a:srgbClr val="000000"/>
                </a:solidFill>
                <a:effectLst/>
                <a:latin typeface="FZSSK--GBK1-0"/>
              </a:rPr>
              <a:t>仿真模拟能够精准地刻画</a:t>
            </a:r>
            <a:r>
              <a:rPr lang="zh-CN" altLang="en-US" sz="1800" b="1" dirty="0">
                <a:solidFill>
                  <a:srgbClr val="000000"/>
                </a:solidFill>
                <a:effectLst/>
                <a:latin typeface="E-BZ"/>
              </a:rPr>
              <a:t>、 </a:t>
            </a:r>
            <a:r>
              <a:rPr lang="zh-CN" altLang="en-US" sz="1800" b="1" dirty="0">
                <a:solidFill>
                  <a:srgbClr val="000000"/>
                </a:solidFill>
                <a:effectLst/>
                <a:latin typeface="FZSSK--GBK1-0"/>
              </a:rPr>
              <a:t>反馈</a:t>
            </a:r>
            <a:r>
              <a:rPr lang="zh-CN" altLang="en-US" sz="1800" b="1" dirty="0">
                <a:solidFill>
                  <a:srgbClr val="000000"/>
                </a:solidFill>
                <a:effectLst/>
                <a:latin typeface="E-BZ"/>
              </a:rPr>
              <a:t>、 </a:t>
            </a:r>
            <a:r>
              <a:rPr lang="zh-CN" altLang="en-US" sz="1800" b="1" dirty="0">
                <a:solidFill>
                  <a:srgbClr val="000000"/>
                </a:solidFill>
                <a:effectLst/>
                <a:latin typeface="FZSSK--GBK1-0"/>
              </a:rPr>
              <a:t>控制复杂系统</a:t>
            </a:r>
            <a:r>
              <a:rPr lang="zh-CN" altLang="en-US" sz="1800" b="1" dirty="0">
                <a:solidFill>
                  <a:srgbClr val="000000"/>
                </a:solidFill>
                <a:effectLst/>
                <a:latin typeface="E-BZ"/>
              </a:rPr>
              <a:t>。</a:t>
            </a:r>
            <a:endParaRPr lang="zh-CN" altLang="en-US" b="1"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a:t>
            </a:fld>
            <a:endParaRPr lang="zh-CN" altLang="en-US"/>
          </a:p>
        </p:txBody>
      </p:sp>
    </p:spTree>
    <p:extLst>
      <p:ext uri="{BB962C8B-B14F-4D97-AF65-F5344CB8AC3E}">
        <p14:creationId xmlns:p14="http://schemas.microsoft.com/office/powerpoint/2010/main" val="1693441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dirty="0"/>
              <a:t>基于行为选择理论，考虑物理距离、社会距离（人的相似性）等方面的因素，生成社会关系网络</a:t>
            </a:r>
          </a:p>
        </p:txBody>
      </p:sp>
      <p:sp>
        <p:nvSpPr>
          <p:cNvPr id="4" name="灯片编号占位符 3"/>
          <p:cNvSpPr>
            <a:spLocks noGrp="1"/>
          </p:cNvSpPr>
          <p:nvPr>
            <p:ph type="sldNum" sz="quarter" idx="5"/>
          </p:nvPr>
        </p:nvSpPr>
        <p:spPr/>
        <p:txBody>
          <a:bodyPr/>
          <a:lstStyle/>
          <a:p>
            <a:fld id="{F1D29A34-8D9A-49B0-86D8-8BBB6980986A}" type="slidenum">
              <a:rPr lang="zh-CN" altLang="en-US" smtClean="0"/>
              <a:t>30</a:t>
            </a:fld>
            <a:endParaRPr lang="zh-CN" altLang="en-US"/>
          </a:p>
        </p:txBody>
      </p:sp>
    </p:spTree>
    <p:extLst>
      <p:ext uri="{BB962C8B-B14F-4D97-AF65-F5344CB8AC3E}">
        <p14:creationId xmlns:p14="http://schemas.microsoft.com/office/powerpoint/2010/main" val="2965724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31</a:t>
            </a:fld>
            <a:endParaRPr lang="zh-CN" altLang="en-US"/>
          </a:p>
        </p:txBody>
      </p:sp>
    </p:spTree>
    <p:extLst>
      <p:ext uri="{BB962C8B-B14F-4D97-AF65-F5344CB8AC3E}">
        <p14:creationId xmlns:p14="http://schemas.microsoft.com/office/powerpoint/2010/main" val="3240786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32</a:t>
            </a:fld>
            <a:endParaRPr lang="zh-CN" altLang="en-US"/>
          </a:p>
        </p:txBody>
      </p:sp>
    </p:spTree>
    <p:extLst>
      <p:ext uri="{BB962C8B-B14F-4D97-AF65-F5344CB8AC3E}">
        <p14:creationId xmlns:p14="http://schemas.microsoft.com/office/powerpoint/2010/main" val="607539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33</a:t>
            </a:fld>
            <a:endParaRPr lang="zh-CN" altLang="en-US"/>
          </a:p>
        </p:txBody>
      </p:sp>
    </p:spTree>
    <p:extLst>
      <p:ext uri="{BB962C8B-B14F-4D97-AF65-F5344CB8AC3E}">
        <p14:creationId xmlns:p14="http://schemas.microsoft.com/office/powerpoint/2010/main" val="827441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000000"/>
                </a:solidFill>
                <a:effectLst/>
                <a:latin typeface="黑体" panose="02010609060101010101" pitchFamily="49" charset="-122"/>
                <a:ea typeface="黑体" panose="02010609060101010101" pitchFamily="49" charset="-122"/>
              </a:rPr>
              <a:t>超网络主要包括两种形式</a:t>
            </a:r>
            <a:r>
              <a:rPr lang="en-US" altLang="zh-CN" sz="1200" dirty="0">
                <a:solidFill>
                  <a:srgbClr val="000000"/>
                </a:solidFill>
                <a:effectLst/>
                <a:latin typeface="黑体" panose="02010609060101010101" pitchFamily="49" charset="-122"/>
                <a:ea typeface="黑体" panose="02010609060101010101" pitchFamily="49" charset="-122"/>
              </a:rPr>
              <a:t>: </a:t>
            </a:r>
            <a:r>
              <a:rPr lang="zh-CN" altLang="en-US" sz="1200" dirty="0">
                <a:solidFill>
                  <a:srgbClr val="000000"/>
                </a:solidFill>
                <a:effectLst/>
                <a:latin typeface="黑体" panose="02010609060101010101" pitchFamily="49" charset="-122"/>
                <a:ea typeface="黑体" panose="02010609060101010101" pitchFamily="49" charset="-122"/>
              </a:rPr>
              <a:t>一种是基于超图的超网络</a:t>
            </a:r>
            <a:r>
              <a:rPr lang="en-US" altLang="zh-CN" sz="1200" dirty="0">
                <a:solidFill>
                  <a:srgbClr val="000000"/>
                </a:solidFill>
                <a:effectLst/>
                <a:latin typeface="黑体" panose="02010609060101010101" pitchFamily="49" charset="-122"/>
                <a:ea typeface="黑体" panose="02010609060101010101" pitchFamily="49" charset="-122"/>
              </a:rPr>
              <a:t>( Hypernetwork)</a:t>
            </a:r>
            <a:r>
              <a:rPr lang="zh-CN" altLang="en-US" sz="1200" dirty="0">
                <a:solidFill>
                  <a:srgbClr val="000000"/>
                </a:solidFill>
                <a:effectLst/>
                <a:latin typeface="黑体" panose="02010609060101010101" pitchFamily="49" charset="-122"/>
                <a:ea typeface="黑体" panose="02010609060101010101" pitchFamily="49" charset="-122"/>
              </a:rPr>
              <a:t>，用超图来定义超网络</a:t>
            </a:r>
            <a:r>
              <a:rPr lang="en-US" altLang="zh-CN" sz="1200" dirty="0">
                <a:solidFill>
                  <a:srgbClr val="000000"/>
                </a:solidFill>
                <a:effectLst/>
                <a:latin typeface="黑体" panose="02010609060101010101" pitchFamily="49" charset="-122"/>
                <a:ea typeface="黑体" panose="02010609060101010101" pitchFamily="49" charset="-122"/>
              </a:rPr>
              <a:t>; </a:t>
            </a:r>
            <a:r>
              <a:rPr lang="zh-CN" altLang="en-US" sz="1200" b="1" i="1" dirty="0">
                <a:solidFill>
                  <a:srgbClr val="FF0000"/>
                </a:solidFill>
                <a:effectLst/>
                <a:latin typeface="黑体" panose="02010609060101010101" pitchFamily="49" charset="-122"/>
                <a:ea typeface="黑体" panose="02010609060101010101" pitchFamily="49" charset="-122"/>
              </a:rPr>
              <a:t>另一种是基于图的超网络</a:t>
            </a:r>
            <a:r>
              <a:rPr lang="en-US" altLang="zh-CN" sz="1200" dirty="0">
                <a:solidFill>
                  <a:srgbClr val="000000"/>
                </a:solidFill>
                <a:effectLst/>
                <a:latin typeface="黑体" panose="02010609060101010101" pitchFamily="49" charset="-122"/>
                <a:ea typeface="黑体" panose="02010609060101010101" pitchFamily="49" charset="-122"/>
              </a:rPr>
              <a:t>(</a:t>
            </a:r>
            <a:r>
              <a:rPr lang="en-US" altLang="zh-CN" sz="1200" dirty="0" err="1">
                <a:solidFill>
                  <a:srgbClr val="000000"/>
                </a:solidFill>
                <a:effectLst/>
                <a:latin typeface="黑体" panose="02010609060101010101" pitchFamily="49" charset="-122"/>
                <a:ea typeface="黑体" panose="02010609060101010101" pitchFamily="49" charset="-122"/>
              </a:rPr>
              <a:t>Supernetwork</a:t>
            </a:r>
            <a:r>
              <a:rPr lang="en-US" altLang="zh-CN" sz="1200" dirty="0">
                <a:solidFill>
                  <a:srgbClr val="000000"/>
                </a:solidFill>
                <a:effectLst/>
                <a:latin typeface="黑体" panose="02010609060101010101" pitchFamily="49" charset="-122"/>
                <a:ea typeface="黑体" panose="02010609060101010101" pitchFamily="49" charset="-122"/>
              </a:rPr>
              <a:t>)</a:t>
            </a:r>
            <a:r>
              <a:rPr lang="zh-CN" altLang="en-US" sz="1200" dirty="0">
                <a:solidFill>
                  <a:srgbClr val="000000"/>
                </a:solidFill>
                <a:effectLst/>
                <a:latin typeface="黑体" panose="02010609060101010101" pitchFamily="49" charset="-122"/>
                <a:ea typeface="黑体" panose="02010609060101010101" pitchFamily="49" charset="-122"/>
              </a:rPr>
              <a:t>，多层超网络，即“网络中的网络</a:t>
            </a:r>
            <a:r>
              <a:rPr lang="en-US" altLang="zh-CN" sz="1200" dirty="0">
                <a:solidFill>
                  <a:srgbClr val="000000"/>
                </a:solidFill>
                <a:effectLst/>
                <a:latin typeface="黑体" panose="02010609060101010101" pitchFamily="49" charset="-122"/>
                <a:ea typeface="黑体" panose="02010609060101010101" pitchFamily="49" charset="-122"/>
              </a:rPr>
              <a:t>”</a:t>
            </a:r>
            <a:r>
              <a:rPr lang="zh-CN" altLang="en-US" sz="1200" dirty="0">
                <a:solidFill>
                  <a:srgbClr val="000000"/>
                </a:solidFill>
                <a:effectLst/>
                <a:latin typeface="黑体" panose="02010609060101010101" pitchFamily="49" charset="-122"/>
                <a:ea typeface="黑体" panose="02010609060101010101" pitchFamily="49" charset="-122"/>
              </a:rPr>
              <a:t>，研究多层超网络的代表学者是 </a:t>
            </a:r>
            <a:r>
              <a:rPr lang="en-US" altLang="zh-CN" sz="1200" dirty="0" err="1">
                <a:solidFill>
                  <a:srgbClr val="000000"/>
                </a:solidFill>
                <a:effectLst/>
                <a:latin typeface="黑体" panose="02010609060101010101" pitchFamily="49" charset="-122"/>
                <a:ea typeface="黑体" panose="02010609060101010101" pitchFamily="49" charset="-122"/>
              </a:rPr>
              <a:t>Nagurney</a:t>
            </a:r>
            <a:r>
              <a:rPr lang="zh-CN" altLang="en-US" sz="1200" dirty="0">
                <a:solidFill>
                  <a:srgbClr val="000000"/>
                </a:solidFill>
                <a:effectLst/>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34</a:t>
            </a:fld>
            <a:endParaRPr lang="zh-CN" altLang="en-US"/>
          </a:p>
        </p:txBody>
      </p:sp>
    </p:spTree>
    <p:extLst>
      <p:ext uri="{BB962C8B-B14F-4D97-AF65-F5344CB8AC3E}">
        <p14:creationId xmlns:p14="http://schemas.microsoft.com/office/powerpoint/2010/main" val="1225327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不少研究者构建了抽象程度更高的舆情演化仿真模型。这些研究中所构建的较为抽象的仿真模型，大多都是通过</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Netlogo</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强大的仿真建模功能顺利实现。</a:t>
            </a:r>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35</a:t>
            </a:fld>
            <a:endParaRPr lang="zh-CN" altLang="en-US"/>
          </a:p>
        </p:txBody>
      </p:sp>
    </p:spTree>
    <p:extLst>
      <p:ext uri="{BB962C8B-B14F-4D97-AF65-F5344CB8AC3E}">
        <p14:creationId xmlns:p14="http://schemas.microsoft.com/office/powerpoint/2010/main" val="152602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个体行为建模</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Act-R(Adaptive</a:t>
            </a:r>
            <a:r>
              <a:rPr lang="zh-CN" altLang="en-US" dirty="0"/>
              <a:t>　</a:t>
            </a:r>
            <a:r>
              <a:rPr lang="en-US" altLang="zh-CN" dirty="0"/>
              <a:t>Control Theory – Rational)</a:t>
            </a:r>
            <a:r>
              <a:rPr lang="zh-CN" altLang="en-US" dirty="0"/>
              <a:t> 模型</a:t>
            </a:r>
          </a:p>
          <a:p>
            <a:r>
              <a:rPr lang="en-US" altLang="zh-CN" dirty="0"/>
              <a:t>PMF(Performance Moderator Functions </a:t>
            </a:r>
            <a:r>
              <a:rPr lang="zh-CN" altLang="en-US" dirty="0"/>
              <a:t>行为自适应功能</a:t>
            </a:r>
            <a:r>
              <a:rPr lang="en-US" altLang="zh-CN" dirty="0"/>
              <a:t>)</a:t>
            </a:r>
            <a:r>
              <a:rPr lang="zh-CN" altLang="en-US" dirty="0"/>
              <a:t>模型</a:t>
            </a:r>
          </a:p>
        </p:txBody>
      </p:sp>
      <p:sp>
        <p:nvSpPr>
          <p:cNvPr id="4" name="灯片编号占位符 3"/>
          <p:cNvSpPr>
            <a:spLocks noGrp="1"/>
          </p:cNvSpPr>
          <p:nvPr>
            <p:ph type="sldNum" sz="quarter" idx="5"/>
          </p:nvPr>
        </p:nvSpPr>
        <p:spPr/>
        <p:txBody>
          <a:bodyPr/>
          <a:lstStyle/>
          <a:p>
            <a:fld id="{F1D29A34-8D9A-49B0-86D8-8BBB6980986A}" type="slidenum">
              <a:rPr lang="zh-CN" altLang="en-US" smtClean="0"/>
              <a:t>36</a:t>
            </a:fld>
            <a:endParaRPr lang="zh-CN" altLang="en-US"/>
          </a:p>
        </p:txBody>
      </p:sp>
    </p:spTree>
    <p:extLst>
      <p:ext uri="{BB962C8B-B14F-4D97-AF65-F5344CB8AC3E}">
        <p14:creationId xmlns:p14="http://schemas.microsoft.com/office/powerpoint/2010/main" val="3670633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Times New Roman" panose="02020603050405020304" pitchFamily="18" charset="0"/>
                <a:ea typeface="宋体" panose="02010600030101010101" pitchFamily="2" charset="-122"/>
              </a:rPr>
              <a:t>SOAR</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dirty="0">
                <a:effectLst/>
                <a:latin typeface="Times New Roman" panose="02020603050405020304" pitchFamily="18" charset="0"/>
                <a:ea typeface="宋体" panose="02010600030101010101" pitchFamily="2" charset="-122"/>
              </a:rPr>
              <a:t>State Operator And Result</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）模型简单来说就是运用算子，改变状态产生结果。</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在</a:t>
            </a:r>
            <a:r>
              <a:rPr lang="en-US" altLang="zh-CN" sz="1800" dirty="0">
                <a:effectLst/>
                <a:latin typeface="Times New Roman" panose="02020603050405020304" pitchFamily="18" charset="0"/>
                <a:ea typeface="宋体" panose="02010600030101010101" pitchFamily="2" charset="-122"/>
              </a:rPr>
              <a:t>SOAR</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模型中，</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所有问题的求解过程被看成是在问题空间中目标导向的搜索过程</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，在此过程中，不断地尝试应用当前的算子（一个状态只能选择一个算子），改变问题求解状态，直到达到目标</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37</a:t>
            </a:fld>
            <a:endParaRPr lang="zh-CN" altLang="en-US"/>
          </a:p>
        </p:txBody>
      </p:sp>
    </p:spTree>
    <p:extLst>
      <p:ext uri="{BB962C8B-B14F-4D97-AF65-F5344CB8AC3E}">
        <p14:creationId xmlns:p14="http://schemas.microsoft.com/office/powerpoint/2010/main" val="2905610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0" dirty="0">
                <a:effectLst/>
                <a:latin typeface="Times New Roman" panose="02020603050405020304" pitchFamily="18" charset="0"/>
                <a:ea typeface="宋体" panose="02010600030101010101" pitchFamily="2" charset="-122"/>
                <a:cs typeface="Times New Roman" panose="02020603050405020304" pitchFamily="18" charset="0"/>
              </a:rPr>
              <a:t>针对网络中的舆论消息，主体</a:t>
            </a:r>
            <a:r>
              <a:rPr lang="en-US" altLang="zh-CN" sz="1800" b="0" dirty="0">
                <a:effectLst/>
                <a:latin typeface="Times New Roman" panose="02020603050405020304" pitchFamily="18" charset="0"/>
                <a:ea typeface="宋体" panose="02010600030101010101" pitchFamily="2" charset="-122"/>
              </a:rPr>
              <a:t>Agent</a:t>
            </a:r>
            <a:r>
              <a:rPr lang="zh-CN" altLang="zh-CN" sz="1800" b="0" dirty="0">
                <a:effectLst/>
                <a:latin typeface="Times New Roman" panose="02020603050405020304" pitchFamily="18" charset="0"/>
                <a:ea typeface="宋体" panose="02010600030101010101" pitchFamily="2" charset="-122"/>
                <a:cs typeface="Times New Roman" panose="02020603050405020304" pitchFamily="18" charset="0"/>
              </a:rPr>
              <a:t>通过感知器感知外界环境，同时结合自身的特性做出思维反应，通过匹配器设置的交互规则形成信念，与愿望结合，经由筛选器规则，筛选出符合二者的行为意图，最终执行相应的行为</a:t>
            </a:r>
            <a:endParaRPr lang="zh-CN" altLang="en-US" b="0"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38</a:t>
            </a:fld>
            <a:endParaRPr lang="zh-CN" altLang="en-US"/>
          </a:p>
        </p:txBody>
      </p:sp>
    </p:spTree>
    <p:extLst>
      <p:ext uri="{BB962C8B-B14F-4D97-AF65-F5344CB8AC3E}">
        <p14:creationId xmlns:p14="http://schemas.microsoft.com/office/powerpoint/2010/main" val="4289981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0" dirty="0">
                <a:effectLst/>
                <a:latin typeface="Times New Roman" panose="02020603050405020304" pitchFamily="18" charset="0"/>
                <a:ea typeface="宋体" panose="02010600030101010101" pitchFamily="2" charset="-122"/>
                <a:cs typeface="Times New Roman" panose="02020603050405020304" pitchFamily="18" charset="0"/>
              </a:rPr>
              <a:t>贝叶斯网络作为图论与统计概率相结合的一种图模型，</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在不确定性知识推理以及表达方面拥有着独特的优势</a:t>
            </a:r>
            <a:r>
              <a:rPr lang="zh-CN" altLang="zh-CN" sz="1800" b="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谬秋云采用影响图（</a:t>
            </a:r>
            <a:r>
              <a:rPr lang="en-US" altLang="zh-CN" sz="1800" dirty="0">
                <a:effectLst/>
                <a:latin typeface="Times New Roman" panose="02020603050405020304" pitchFamily="18" charset="0"/>
                <a:ea typeface="宋体" panose="02010600030101010101" pitchFamily="2" charset="-122"/>
              </a:rPr>
              <a:t>Influence Diagram</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宋体" panose="02010600030101010101" pitchFamily="2" charset="-122"/>
              </a:rPr>
              <a:t>ID</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）方法，结合贝叶斯网络和效用理论对移动社交平台主体的决策行为进行建模</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b="0"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39</a:t>
            </a:fld>
            <a:endParaRPr lang="zh-CN" altLang="en-US"/>
          </a:p>
        </p:txBody>
      </p:sp>
    </p:spTree>
    <p:extLst>
      <p:ext uri="{BB962C8B-B14F-4D97-AF65-F5344CB8AC3E}">
        <p14:creationId xmlns:p14="http://schemas.microsoft.com/office/powerpoint/2010/main" val="1943608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800" b="0" i="0" dirty="0">
                <a:solidFill>
                  <a:srgbClr val="2A2B2E"/>
                </a:solidFill>
                <a:effectLst/>
                <a:latin typeface="PingFang SC"/>
              </a:rPr>
              <a:t>图中显示的是一个政治博客社区内的链接结构，其中红色节点表示保守派博客，蓝色节点表示自由派博客。橙色的链接从自由派到保守派，紫色的链接从保守派到自由派。每个博客的大小反映了链接到它的其他博客的数量。</a:t>
            </a:r>
            <a:endParaRPr lang="en-US" altLang="zh-CN" sz="2800" b="0" i="0" dirty="0">
              <a:solidFill>
                <a:srgbClr val="2A2B2E"/>
              </a:solidFill>
              <a:effectLst/>
              <a:latin typeface="PingFang SC"/>
            </a:endParaRPr>
          </a:p>
          <a:p>
            <a:r>
              <a:rPr lang="en-US" altLang="zh-CN" dirty="0"/>
              <a:t>We constructed a citation network by identifying whether a URL present on the page of one blog references another political blog.</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4</a:t>
            </a:fld>
            <a:endParaRPr lang="zh-CN" altLang="en-US"/>
          </a:p>
        </p:txBody>
      </p:sp>
    </p:spTree>
    <p:extLst>
      <p:ext uri="{BB962C8B-B14F-4D97-AF65-F5344CB8AC3E}">
        <p14:creationId xmlns:p14="http://schemas.microsoft.com/office/powerpoint/2010/main" val="890542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收益矩阵 </a:t>
            </a:r>
            <a:r>
              <a:rPr lang="en-US" altLang="zh-CN" dirty="0"/>
              <a:t>+ </a:t>
            </a:r>
            <a:r>
              <a:rPr lang="zh-CN" altLang="en-US" dirty="0"/>
              <a:t>策略学习机制</a:t>
            </a:r>
            <a:endParaRPr lang="en-US" altLang="zh-CN" dirty="0"/>
          </a:p>
          <a:p>
            <a:r>
              <a:rPr lang="zh-CN" altLang="en-US" dirty="0"/>
              <a:t>其他例子：个体通过传播舆情信息，会得到一定的收益（如网络知名度）。但同时也可能受到法律道德等社会威慑的惩罚，而这种惩罚会被所有参与的个体所分担。因此希望更多的邻居也进行转发分担惩罚，这样个体的利益又会有所下降。</a:t>
            </a:r>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40</a:t>
            </a:fld>
            <a:endParaRPr lang="zh-CN" altLang="en-US"/>
          </a:p>
        </p:txBody>
      </p:sp>
    </p:spTree>
    <p:extLst>
      <p:ext uri="{BB962C8B-B14F-4D97-AF65-F5344CB8AC3E}">
        <p14:creationId xmlns:p14="http://schemas.microsoft.com/office/powerpoint/2010/main" val="2129218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41</a:t>
            </a:fld>
            <a:endParaRPr lang="zh-CN" altLang="en-US"/>
          </a:p>
        </p:txBody>
      </p:sp>
    </p:spTree>
    <p:extLst>
      <p:ext uri="{BB962C8B-B14F-4D97-AF65-F5344CB8AC3E}">
        <p14:creationId xmlns:p14="http://schemas.microsoft.com/office/powerpoint/2010/main" val="3830084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85000" lnSpcReduction="20000"/>
          </a:bodyPr>
          <a:lstStyle/>
          <a:p>
            <a:pPr indent="228600" algn="just">
              <a:lnSpc>
                <a:spcPct val="150000"/>
              </a:lnSpc>
            </a:pPr>
            <a:r>
              <a:rPr lang="zh-CN"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确保仿真模拟的可靠性和有效性的核心环节是如何将仿真模拟和经验证据相联系。</a:t>
            </a:r>
            <a:r>
              <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这就要求我们要将实证数据、模型建构和模型检验三者之间的关系看作是一个连续的、循环的过程</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我们不仅需要通过仿真得出准确的模拟结果</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也需要对模型中所体现的社会现象产生的理论机制进行实证检验。</a:t>
            </a:r>
          </a:p>
        </p:txBody>
      </p:sp>
      <p:sp>
        <p:nvSpPr>
          <p:cNvPr id="4" name="灯片编号占位符 3"/>
          <p:cNvSpPr>
            <a:spLocks noGrp="1"/>
          </p:cNvSpPr>
          <p:nvPr>
            <p:ph type="sldNum" sz="quarter" idx="5"/>
          </p:nvPr>
        </p:nvSpPr>
        <p:spPr/>
        <p:txBody>
          <a:bodyPr/>
          <a:lstStyle/>
          <a:p>
            <a:fld id="{F1D29A34-8D9A-49B0-86D8-8BBB6980986A}" type="slidenum">
              <a:rPr lang="zh-CN" altLang="en-US" smtClean="0"/>
              <a:t>42</a:t>
            </a:fld>
            <a:endParaRPr lang="zh-CN" altLang="en-US"/>
          </a:p>
        </p:txBody>
      </p:sp>
    </p:spTree>
    <p:extLst>
      <p:ext uri="{BB962C8B-B14F-4D97-AF65-F5344CB8AC3E}">
        <p14:creationId xmlns:p14="http://schemas.microsoft.com/office/powerpoint/2010/main" val="4040968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r>
              <a:rPr lang="zh-CN" altLang="en-US" sz="2800" b="0" i="0" dirty="0">
                <a:solidFill>
                  <a:srgbClr val="2A2B2E"/>
                </a:solidFill>
                <a:effectLst/>
                <a:latin typeface="PingFang SC"/>
              </a:rPr>
              <a:t>平行系统是</a:t>
            </a:r>
            <a:r>
              <a:rPr lang="zh-CN" altLang="en-US" sz="2800" b="1" i="0" dirty="0">
                <a:solidFill>
                  <a:srgbClr val="2A2B2E"/>
                </a:solidFill>
                <a:effectLst/>
                <a:latin typeface="PingFang SC"/>
              </a:rPr>
              <a:t>人工社会和实际社会的有机结合体</a:t>
            </a:r>
            <a:r>
              <a:rPr lang="zh-CN" altLang="en-US" sz="2800" b="0" i="0" dirty="0">
                <a:solidFill>
                  <a:srgbClr val="2A2B2E"/>
                </a:solidFill>
                <a:effectLst/>
                <a:latin typeface="PingFang SC"/>
              </a:rPr>
              <a:t>，以综合集成方法论为指导的社会科学计算试验方法，综合集成计算技术、复杂系统理论和演化理论等，构造人工系统，并进行社会系统复杂行为试验，以探索社会系统演化规律</a:t>
            </a:r>
            <a:endParaRPr lang="en-US" altLang="zh-CN" sz="2800" b="0" i="0" dirty="0">
              <a:solidFill>
                <a:srgbClr val="2A2B2E"/>
              </a:solidFill>
              <a:effectLst/>
              <a:latin typeface="PingFang SC"/>
            </a:endParaRPr>
          </a:p>
          <a:p>
            <a:endParaRPr lang="en-US" altLang="zh-CN" sz="2800" b="0" i="0" dirty="0">
              <a:solidFill>
                <a:srgbClr val="2A2B2E"/>
              </a:solidFill>
              <a:effectLst/>
              <a:latin typeface="PingFang SC"/>
            </a:endParaRPr>
          </a:p>
          <a:p>
            <a:r>
              <a:rPr lang="en-US" altLang="zh-CN" sz="1800" dirty="0">
                <a:effectLst/>
                <a:latin typeface="Times New Roman" panose="02020603050405020304" pitchFamily="18" charset="0"/>
                <a:ea typeface="宋体" panose="02010600030101010101" pitchFamily="2" charset="-122"/>
              </a:rPr>
              <a:t>Artificial Systems, Computational Experiments, Parallel Execution</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43</a:t>
            </a:fld>
            <a:endParaRPr lang="zh-CN" altLang="en-US"/>
          </a:p>
        </p:txBody>
      </p:sp>
    </p:spTree>
    <p:extLst>
      <p:ext uri="{BB962C8B-B14F-4D97-AF65-F5344CB8AC3E}">
        <p14:creationId xmlns:p14="http://schemas.microsoft.com/office/powerpoint/2010/main" val="918435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800" dirty="0">
                <a:solidFill>
                  <a:srgbClr val="000000"/>
                </a:solidFill>
                <a:effectLst/>
                <a:latin typeface="宋体" panose="02010600030101010101" pitchFamily="2" charset="-122"/>
                <a:ea typeface="宋体" panose="02010600030101010101" pitchFamily="2" charset="-122"/>
              </a:rPr>
              <a:t>舆情导控建模需要综合舆情仿真各个要素，从不同侧面进行建模，主要包括网络关键节点控制、政务微博干预、媒体议程设置等。</a:t>
            </a:r>
            <a:endParaRPr lang="en-US" altLang="zh-CN" sz="1800" dirty="0">
              <a:solidFill>
                <a:srgbClr val="000000"/>
              </a:solidFill>
              <a:effectLst/>
              <a:latin typeface="宋体" panose="02010600030101010101" pitchFamily="2" charset="-122"/>
              <a:ea typeface="宋体" panose="02010600030101010101" pitchFamily="2" charset="-122"/>
            </a:endParaRPr>
          </a:p>
          <a:p>
            <a:endParaRPr lang="en-US" altLang="zh-CN" sz="1800" dirty="0">
              <a:solidFill>
                <a:srgbClr val="000000"/>
              </a:solidFill>
              <a:effectLst/>
              <a:latin typeface="宋体" panose="02010600030101010101" pitchFamily="2" charset="-122"/>
              <a:ea typeface="宋体" panose="02010600030101010101" pitchFamily="2" charset="-122"/>
            </a:endParaRPr>
          </a:p>
          <a:p>
            <a:r>
              <a:rPr lang="zh-CN" altLang="en-US" sz="1800" dirty="0">
                <a:solidFill>
                  <a:srgbClr val="000000"/>
                </a:solidFill>
                <a:effectLst/>
                <a:latin typeface="宋体" panose="02010600030101010101" pitchFamily="2" charset="-122"/>
                <a:ea typeface="宋体" panose="02010600030101010101" pitchFamily="2" charset="-122"/>
              </a:rPr>
              <a:t>集成多个学科的成果，研究舆情事件内在规律；</a:t>
            </a:r>
            <a:endParaRPr lang="en-US" altLang="zh-CN" sz="1800" dirty="0">
              <a:solidFill>
                <a:srgbClr val="000000"/>
              </a:solidFill>
              <a:effectLst/>
              <a:latin typeface="宋体" panose="02010600030101010101" pitchFamily="2" charset="-122"/>
              <a:ea typeface="宋体" panose="02010600030101010101" pitchFamily="2" charset="-122"/>
            </a:endParaRPr>
          </a:p>
          <a:p>
            <a:r>
              <a:rPr lang="zh-CN" altLang="en-US" sz="1800" dirty="0">
                <a:solidFill>
                  <a:srgbClr val="000000"/>
                </a:solidFill>
                <a:effectLst/>
                <a:latin typeface="宋体" panose="02010600030101010101" pitchFamily="2" charset="-122"/>
                <a:ea typeface="宋体" panose="02010600030101010101" pitchFamily="2" charset="-122"/>
              </a:rPr>
              <a:t>通过计算实验的方法，针对不同舆情引导控制措施进行舆情传播和影响实验。</a:t>
            </a:r>
            <a:endParaRPr lang="en-US" altLang="zh-CN" sz="1800" dirty="0">
              <a:solidFill>
                <a:srgbClr val="000000"/>
              </a:solidFill>
              <a:effectLst/>
              <a:latin typeface="宋体" panose="02010600030101010101" pitchFamily="2" charset="-122"/>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44</a:t>
            </a:fld>
            <a:endParaRPr lang="zh-CN" altLang="en-US"/>
          </a:p>
        </p:txBody>
      </p:sp>
    </p:spTree>
    <p:extLst>
      <p:ext uri="{BB962C8B-B14F-4D97-AF65-F5344CB8AC3E}">
        <p14:creationId xmlns:p14="http://schemas.microsoft.com/office/powerpoint/2010/main" val="2411858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https://www.zhejianglab.com/post/1502?pid=3</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45</a:t>
            </a:fld>
            <a:endParaRPr lang="zh-CN" altLang="en-US"/>
          </a:p>
        </p:txBody>
      </p:sp>
    </p:spTree>
    <p:extLst>
      <p:ext uri="{BB962C8B-B14F-4D97-AF65-F5344CB8AC3E}">
        <p14:creationId xmlns:p14="http://schemas.microsoft.com/office/powerpoint/2010/main" val="2907999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在</a:t>
            </a:r>
            <a:r>
              <a:rPr lang="zh-CN" altLang="en-US" sz="1800" b="1" dirty="0">
                <a:effectLst/>
                <a:latin typeface="Times New Roman" panose="02020603050405020304" pitchFamily="18" charset="0"/>
                <a:ea typeface="宋体" panose="02010600030101010101" pitchFamily="2" charset="-122"/>
                <a:cs typeface="Times New Roman" panose="02020603050405020304" pitchFamily="18" charset="0"/>
              </a:rPr>
              <a:t>社会计算</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研究中应在如下图所示的理论、数据挖掘和模型的三角对话中一轮又一轮地交互进行。</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46</a:t>
            </a:fld>
            <a:endParaRPr lang="zh-CN" altLang="en-US"/>
          </a:p>
        </p:txBody>
      </p:sp>
    </p:spTree>
    <p:extLst>
      <p:ext uri="{BB962C8B-B14F-4D97-AF65-F5344CB8AC3E}">
        <p14:creationId xmlns:p14="http://schemas.microsoft.com/office/powerpoint/2010/main" val="3902792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F1D29A34-8D9A-49B0-86D8-8BBB6980986A}" type="slidenum">
              <a:rPr lang="zh-CN" altLang="en-US" smtClean="0"/>
              <a:t>47</a:t>
            </a:fld>
            <a:endParaRPr lang="zh-CN" altLang="en-US"/>
          </a:p>
        </p:txBody>
      </p:sp>
    </p:spTree>
    <p:extLst>
      <p:ext uri="{BB962C8B-B14F-4D97-AF65-F5344CB8AC3E}">
        <p14:creationId xmlns:p14="http://schemas.microsoft.com/office/powerpoint/2010/main" val="212679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4000" b="0" i="0" dirty="0">
                <a:solidFill>
                  <a:srgbClr val="35323B"/>
                </a:solidFill>
                <a:effectLst/>
                <a:latin typeface="system-ui"/>
              </a:rPr>
              <a:t>当某一居民周围的</a:t>
            </a:r>
            <a:r>
              <a:rPr lang="en-US" altLang="zh-CN" sz="4000" b="0" i="0" dirty="0">
                <a:solidFill>
                  <a:srgbClr val="35323B"/>
                </a:solidFill>
                <a:effectLst/>
                <a:latin typeface="system-ui"/>
              </a:rPr>
              <a:t>8</a:t>
            </a:r>
            <a:r>
              <a:rPr lang="zh-CN" altLang="en-US" sz="4000" b="0" i="0" dirty="0">
                <a:solidFill>
                  <a:srgbClr val="35323B"/>
                </a:solidFill>
                <a:effectLst/>
                <a:latin typeface="system-ui"/>
              </a:rPr>
              <a:t>个居民中与其相同的比例低于某一阈值，该居民就会“搬家”，随机前往网格中任意空格子。</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5</a:t>
            </a:fld>
            <a:endParaRPr lang="zh-CN" altLang="en-US"/>
          </a:p>
        </p:txBody>
      </p:sp>
    </p:spTree>
    <p:extLst>
      <p:ext uri="{BB962C8B-B14F-4D97-AF65-F5344CB8AC3E}">
        <p14:creationId xmlns:p14="http://schemas.microsoft.com/office/powerpoint/2010/main" val="142034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6</a:t>
            </a:fld>
            <a:endParaRPr lang="zh-CN" altLang="en-US"/>
          </a:p>
        </p:txBody>
      </p:sp>
    </p:spTree>
    <p:extLst>
      <p:ext uri="{BB962C8B-B14F-4D97-AF65-F5344CB8AC3E}">
        <p14:creationId xmlns:p14="http://schemas.microsoft.com/office/powerpoint/2010/main" val="3250867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7</a:t>
            </a:fld>
            <a:endParaRPr lang="zh-CN" altLang="en-US"/>
          </a:p>
        </p:txBody>
      </p:sp>
    </p:spTree>
    <p:extLst>
      <p:ext uri="{BB962C8B-B14F-4D97-AF65-F5344CB8AC3E}">
        <p14:creationId xmlns:p14="http://schemas.microsoft.com/office/powerpoint/2010/main" val="199659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1" dirty="0">
                <a:effectLst/>
                <a:latin typeface="Times New Roman" panose="02020603050405020304" pitchFamily="18" charset="0"/>
                <a:ea typeface="宋体" panose="02010600030101010101" pitchFamily="2" charset="-122"/>
                <a:cs typeface="Times New Roman" panose="02020603050405020304" pitchFamily="18" charset="0"/>
              </a:rPr>
              <a:t>方法论视角的介绍：重方法 忽略研究内容</a:t>
            </a:r>
            <a:endParaRPr lang="en-US" altLang="zh-CN" sz="1800" b="1" dirty="0">
              <a:effectLst/>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800" b="1" dirty="0">
                <a:effectLst/>
                <a:latin typeface="Times New Roman" panose="02020603050405020304" pitchFamily="18" charset="0"/>
                <a:ea typeface="宋体" panose="02010600030101010101" pitchFamily="2" charset="-122"/>
                <a:cs typeface="Times New Roman" panose="02020603050405020304" pitchFamily="18" charset="0"/>
              </a:rPr>
              <a:t>主要会</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结合</a:t>
            </a:r>
            <a:r>
              <a:rPr lang="en-US" altLang="zh-CN" sz="1800" b="1" dirty="0">
                <a:effectLst/>
                <a:latin typeface="Times New Roman" panose="02020603050405020304" pitchFamily="18" charset="0"/>
                <a:ea typeface="宋体" panose="02010600030101010101" pitchFamily="2" charset="-122"/>
              </a:rPr>
              <a:t>ABM</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的特性重点对基于</a:t>
            </a:r>
            <a:r>
              <a:rPr lang="en-US" altLang="zh-CN" sz="1800" b="1" dirty="0">
                <a:effectLst/>
                <a:latin typeface="Times New Roman" panose="02020603050405020304" pitchFamily="18" charset="0"/>
                <a:ea typeface="宋体" panose="02010600030101010101" pitchFamily="2" charset="-122"/>
              </a:rPr>
              <a:t>ABM</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的仿真模型所涉及到的建模方法进行介绍</a:t>
            </a:r>
            <a:endParaRPr lang="en-US" altLang="zh-CN" sz="1800" b="1"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F1D29A34-8D9A-49B0-86D8-8BBB6980986A}" type="slidenum">
              <a:rPr lang="zh-CN" altLang="en-US" smtClean="0"/>
              <a:t>8</a:t>
            </a:fld>
            <a:endParaRPr lang="zh-CN" altLang="en-US"/>
          </a:p>
        </p:txBody>
      </p:sp>
    </p:spTree>
    <p:extLst>
      <p:ext uri="{BB962C8B-B14F-4D97-AF65-F5344CB8AC3E}">
        <p14:creationId xmlns:p14="http://schemas.microsoft.com/office/powerpoint/2010/main" val="3946449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首先需要对网络舆情演化全流程进行抽象描述建立概念模型。</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概念模型建立过程中依次分析确定各个子系统的因果图，再以因果关系图为基础构建存量流量图</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根</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据文科理论和现实实例</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，或</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已有的经典模型的基础之上引入主观的设想建立新模型</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fld id="{F1D29A34-8D9A-49B0-86D8-8BBB6980986A}" type="slidenum">
              <a:rPr lang="zh-CN" altLang="en-US" smtClean="0"/>
              <a:t>9</a:t>
            </a:fld>
            <a:endParaRPr lang="zh-CN" altLang="en-US"/>
          </a:p>
        </p:txBody>
      </p:sp>
    </p:spTree>
    <p:extLst>
      <p:ext uri="{BB962C8B-B14F-4D97-AF65-F5344CB8AC3E}">
        <p14:creationId xmlns:p14="http://schemas.microsoft.com/office/powerpoint/2010/main" val="54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28" name="直接连接符 27"/>
          <p:cNvCxnSpPr/>
          <p:nvPr userDrawn="1"/>
        </p:nvCxnSpPr>
        <p:spPr>
          <a:xfrm flipV="1">
            <a:off x="0" y="654812"/>
            <a:ext cx="12192000" cy="7414"/>
          </a:xfrm>
          <a:prstGeom prst="line">
            <a:avLst/>
          </a:prstGeom>
          <a:ln w="34925">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3" name="内容占位符 2"/>
          <p:cNvSpPr>
            <a:spLocks noGrp="1"/>
          </p:cNvSpPr>
          <p:nvPr>
            <p:ph idx="1" hasCustomPrompt="1"/>
          </p:nvPr>
        </p:nvSpPr>
        <p:spPr>
          <a:xfrm>
            <a:off x="31003" y="629793"/>
            <a:ext cx="7455015" cy="506169"/>
          </a:xfrm>
          <a:prstGeom prst="rect">
            <a:avLst/>
          </a:prstGeom>
        </p:spPr>
        <p:txBody>
          <a:bodyPr/>
          <a:lstStyle>
            <a:lvl1pPr marL="203597" indent="-203597">
              <a:buFont typeface="Wingdings" panose="05000000000000000000" pitchFamily="2" charset="2"/>
              <a:buChar char="Ø"/>
              <a:tabLst>
                <a:tab pos="133350" algn="l"/>
              </a:tabLst>
              <a:defRPr lang="zh-CN" altLang="en-US" sz="1950" kern="1200" dirty="0" smtClean="0">
                <a:solidFill>
                  <a:schemeClr val="tx1"/>
                </a:solidFill>
                <a:latin typeface="Helvetica" pitchFamily="2" charset="0"/>
                <a:ea typeface="+mj-ea"/>
                <a:cs typeface="+mn-cs"/>
              </a:defRPr>
            </a:lvl1pPr>
            <a:lvl2pPr marL="336947" indent="-265510">
              <a:buFont typeface="Arial" panose="020B0604020202020204" pitchFamily="34" charset="0"/>
              <a:buChar char="•"/>
              <a:defRPr lang="zh-CN" altLang="en-US" sz="1800" smtClean="0">
                <a:latin typeface="Palatino Linotype" panose="02040502050505030304" pitchFamily="18" charset="0"/>
              </a:defRPr>
            </a:lvl2pPr>
            <a:lvl3pPr marL="336947" indent="-265510">
              <a:defRPr lang="zh-CN" altLang="en-US" sz="1500" smtClean="0">
                <a:latin typeface="Palatino Linotype" panose="02040502050505030304" pitchFamily="18" charset="0"/>
              </a:defRPr>
            </a:lvl3pPr>
            <a:lvl4pPr marL="336947" indent="-265510">
              <a:defRPr lang="zh-CN" altLang="en-US" sz="1350" smtClean="0">
                <a:latin typeface="Palatino Linotype" panose="02040502050505030304" pitchFamily="18" charset="0"/>
              </a:defRPr>
            </a:lvl4pPr>
            <a:lvl5pPr marL="336947" indent="-265510">
              <a:defRPr lang="zh-CN" altLang="en-US" dirty="0">
                <a:latin typeface="Palatino Linotype" panose="02040502050505030304" pitchFamily="18" charset="0"/>
              </a:defRPr>
            </a:lvl5pPr>
          </a:lstStyle>
          <a:p>
            <a:pPr lvl="0"/>
            <a:r>
              <a:rPr lang="en-US" altLang="zh-CN" dirty="0"/>
              <a:t>Big data is big</a:t>
            </a:r>
            <a:endParaRPr lang="zh-CN" altLang="en-US" dirty="0"/>
          </a:p>
        </p:txBody>
      </p:sp>
      <p:sp>
        <p:nvSpPr>
          <p:cNvPr id="4" name="日期占位符 3"/>
          <p:cNvSpPr>
            <a:spLocks noGrp="1"/>
          </p:cNvSpPr>
          <p:nvPr>
            <p:ph type="dt" sz="half" idx="10"/>
          </p:nvPr>
        </p:nvSpPr>
        <p:spPr/>
        <p:txBody>
          <a:bodyPr/>
          <a:lstStyle/>
          <a:p>
            <a:fld id="{DFF80793-7818-4BA6-8842-CE708B37D451}" type="datetime1">
              <a:rPr lang="en-US" altLang="zh-CN" smtClean="0"/>
              <a:t>3/14/2023</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A5969107-FF35-42A6-8630-C988F7FE1BF5}" type="slidenum">
              <a:rPr lang="zh-CN" altLang="en-US" smtClean="0"/>
              <a:t>‹#›</a:t>
            </a:fld>
            <a:endParaRPr lang="zh-CN" altLang="en-US" dirty="0"/>
          </a:p>
        </p:txBody>
      </p:sp>
      <p:sp>
        <p:nvSpPr>
          <p:cNvPr id="26" name="内容占位符 2"/>
          <p:cNvSpPr>
            <a:spLocks noGrp="1"/>
          </p:cNvSpPr>
          <p:nvPr>
            <p:ph idx="13" hasCustomPrompt="1"/>
          </p:nvPr>
        </p:nvSpPr>
        <p:spPr>
          <a:xfrm>
            <a:off x="63118" y="44626"/>
            <a:ext cx="8706599" cy="476759"/>
          </a:xfrm>
          <a:prstGeom prst="rect">
            <a:avLst/>
          </a:prstGeom>
        </p:spPr>
        <p:txBody>
          <a:bodyPr/>
          <a:lstStyle>
            <a:lvl1pPr marL="0" indent="0">
              <a:buFont typeface="Arial" panose="020B0604020202020204" pitchFamily="34" charset="0"/>
              <a:buNone/>
              <a:defRPr lang="zh-CN" altLang="en-US" sz="2700" b="0" kern="1200" baseline="0" dirty="0" smtClean="0">
                <a:solidFill>
                  <a:srgbClr val="C00000"/>
                </a:solidFill>
                <a:latin typeface="Candara" panose="020E0502030303020204" pitchFamily="34" charset="0"/>
                <a:ea typeface="+mj-ea"/>
                <a:cs typeface="+mn-cs"/>
              </a:defRPr>
            </a:lvl1pPr>
            <a:lvl2pPr marL="336947" indent="-265510">
              <a:buFont typeface="Arial" panose="020B0604020202020204" pitchFamily="34" charset="0"/>
              <a:buChar char="•"/>
              <a:defRPr lang="zh-CN" altLang="en-US" sz="1800" smtClean="0">
                <a:latin typeface="Palatino Linotype" panose="02040502050505030304" pitchFamily="18" charset="0"/>
              </a:defRPr>
            </a:lvl2pPr>
            <a:lvl3pPr marL="336947" indent="-265510">
              <a:defRPr lang="zh-CN" altLang="en-US" sz="1500" smtClean="0">
                <a:latin typeface="Palatino Linotype" panose="02040502050505030304" pitchFamily="18" charset="0"/>
              </a:defRPr>
            </a:lvl3pPr>
            <a:lvl4pPr marL="336947" indent="-265510">
              <a:defRPr lang="zh-CN" altLang="en-US" sz="1350" smtClean="0">
                <a:latin typeface="Palatino Linotype" panose="02040502050505030304" pitchFamily="18" charset="0"/>
              </a:defRPr>
            </a:lvl4pPr>
            <a:lvl5pPr marL="336947" indent="-265510">
              <a:defRPr lang="zh-CN" altLang="en-US" dirty="0">
                <a:latin typeface="Palatino Linotype" panose="02040502050505030304" pitchFamily="18" charset="0"/>
              </a:defRPr>
            </a:lvl5pPr>
          </a:lstStyle>
          <a:p>
            <a:pPr lvl="0"/>
            <a:r>
              <a:rPr lang="en-US" altLang="zh-CN" dirty="0"/>
              <a:t>1.1 Big data</a:t>
            </a:r>
            <a:endParaRPr lang="zh-CN" altLang="en-US" dirty="0"/>
          </a:p>
        </p:txBody>
      </p:sp>
      <p:sp>
        <p:nvSpPr>
          <p:cNvPr id="27" name="内容占位符 2"/>
          <p:cNvSpPr>
            <a:spLocks noGrp="1"/>
          </p:cNvSpPr>
          <p:nvPr>
            <p:ph idx="14" hasCustomPrompt="1"/>
          </p:nvPr>
        </p:nvSpPr>
        <p:spPr>
          <a:xfrm>
            <a:off x="647072" y="1101788"/>
            <a:ext cx="5928981" cy="3479343"/>
          </a:xfrm>
          <a:prstGeom prst="rect">
            <a:avLst/>
          </a:prstGeom>
        </p:spPr>
        <p:txBody>
          <a:bodyPr/>
          <a:lstStyle>
            <a:lvl1pPr marL="0" indent="0">
              <a:buFont typeface="Wingdings" panose="05000000000000000000" pitchFamily="2" charset="2"/>
              <a:buNone/>
              <a:defRPr lang="zh-CN" altLang="en-US" sz="1650" kern="1200" baseline="0" dirty="0" smtClean="0">
                <a:solidFill>
                  <a:schemeClr val="tx1"/>
                </a:solidFill>
                <a:latin typeface="Helvetica" pitchFamily="2" charset="0"/>
                <a:ea typeface="+mj-ea"/>
                <a:cs typeface="+mn-cs"/>
              </a:defRPr>
            </a:lvl1pPr>
            <a:lvl2pPr marL="336947" indent="-265510">
              <a:buFont typeface="Arial" panose="020B0604020202020204" pitchFamily="34" charset="0"/>
              <a:buChar char="•"/>
              <a:defRPr lang="zh-CN" altLang="en-US" sz="1800" smtClean="0">
                <a:latin typeface="Palatino Linotype" panose="02040502050505030304" pitchFamily="18" charset="0"/>
              </a:defRPr>
            </a:lvl2pPr>
            <a:lvl3pPr marL="336947" indent="-265510">
              <a:defRPr lang="zh-CN" altLang="en-US" sz="1500" smtClean="0">
                <a:latin typeface="Palatino Linotype" panose="02040502050505030304" pitchFamily="18" charset="0"/>
              </a:defRPr>
            </a:lvl3pPr>
            <a:lvl4pPr marL="336947" indent="-265510">
              <a:defRPr lang="zh-CN" altLang="en-US" sz="1350" smtClean="0">
                <a:latin typeface="Palatino Linotype" panose="02040502050505030304" pitchFamily="18" charset="0"/>
              </a:defRPr>
            </a:lvl4pPr>
            <a:lvl5pPr marL="336947" indent="-265510">
              <a:defRPr lang="zh-CN" altLang="en-US" dirty="0">
                <a:latin typeface="Palatino Linotype" panose="02040502050505030304" pitchFamily="18" charset="0"/>
              </a:defRPr>
            </a:lvl5pPr>
          </a:lstStyle>
          <a:p>
            <a:pPr lvl="0"/>
            <a:r>
              <a:rPr lang="en-US" altLang="zh-CN" dirty="0"/>
              <a:t>The data that is big</a:t>
            </a:r>
            <a:endParaRPr lang="zh-CN" altLang="en-US" dirty="0"/>
          </a:p>
        </p:txBody>
      </p:sp>
      <p:sp>
        <p:nvSpPr>
          <p:cNvPr id="7" name="矩形 6">
            <a:extLst>
              <a:ext uri="{FF2B5EF4-FFF2-40B4-BE49-F238E27FC236}">
                <a16:creationId xmlns:a16="http://schemas.microsoft.com/office/drawing/2014/main" id="{4E4E4BF4-D88E-D24B-B3E1-71D050991998}"/>
              </a:ext>
            </a:extLst>
          </p:cNvPr>
          <p:cNvSpPr/>
          <p:nvPr userDrawn="1"/>
        </p:nvSpPr>
        <p:spPr>
          <a:xfrm>
            <a:off x="9262944" y="524248"/>
            <a:ext cx="2161647" cy="29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a:extLst>
              <a:ext uri="{FF2B5EF4-FFF2-40B4-BE49-F238E27FC236}">
                <a16:creationId xmlns:a16="http://schemas.microsoft.com/office/drawing/2014/main" id="{9F7F4207-6D7C-F9AA-1C71-9EB177373BEC}"/>
              </a:ext>
            </a:extLst>
          </p:cNvPr>
          <p:cNvPicPr>
            <a:picLocks noChangeAspect="1"/>
          </p:cNvPicPr>
          <p:nvPr userDrawn="1"/>
        </p:nvPicPr>
        <p:blipFill>
          <a:blip r:embed="rId2"/>
          <a:stretch>
            <a:fillRect/>
          </a:stretch>
        </p:blipFill>
        <p:spPr>
          <a:xfrm>
            <a:off x="8184232" y="136521"/>
            <a:ext cx="3816424" cy="110766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0213B55-E02E-42D9-BAC6-A5D7A3501C53}" type="datetime1">
              <a:rPr lang="en-US" altLang="zh-CN" smtClean="0"/>
              <a:t>3/14/2023</a:t>
            </a:fld>
            <a:endParaRPr lang="zh-CN" altLang="en-US"/>
          </a:p>
        </p:txBody>
      </p:sp>
      <p:sp>
        <p:nvSpPr>
          <p:cNvPr id="5" name="页脚占位符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969107-FF35-42A6-8630-C988F7FE1BF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p:nvPr/>
        </p:nvSpPr>
        <p:spPr>
          <a:xfrm>
            <a:off x="1684677" y="2402886"/>
            <a:ext cx="8958245" cy="1363900"/>
          </a:xfrm>
          <a:prstGeom prst="rect">
            <a:avLst/>
          </a:prstGeom>
          <a:noFill/>
        </p:spPr>
        <p:txBody>
          <a:bodyPr wrap="square" rtlCol="0">
            <a:spAutoFit/>
          </a:bodyPr>
          <a:lstStyle/>
          <a:p>
            <a:pPr algn="ctr">
              <a:lnSpc>
                <a:spcPct val="120000"/>
              </a:lnSpc>
            </a:pPr>
            <a:r>
              <a:rPr lang="en-US" altLang="zh-CN" sz="3600" b="1" dirty="0">
                <a:solidFill>
                  <a:schemeClr val="bg1"/>
                </a:solidFill>
                <a:latin typeface="Times New Roman" panose="02020603050405020304" pitchFamily="18" charset="0"/>
                <a:cs typeface="Times New Roman" panose="02020603050405020304" pitchFamily="18" charset="0"/>
              </a:rPr>
              <a:t>User Identification and Recommendation </a:t>
            </a:r>
          </a:p>
          <a:p>
            <a:pPr algn="ctr">
              <a:lnSpc>
                <a:spcPct val="120000"/>
              </a:lnSpc>
            </a:pPr>
            <a:r>
              <a:rPr lang="en-US" altLang="zh-CN" sz="3600" b="1" dirty="0">
                <a:solidFill>
                  <a:schemeClr val="bg1"/>
                </a:solidFill>
                <a:latin typeface="Times New Roman" panose="02020603050405020304" pitchFamily="18" charset="0"/>
                <a:cs typeface="Times New Roman" panose="02020603050405020304" pitchFamily="18" charset="0"/>
              </a:rPr>
              <a:t>for Shared Accounts</a:t>
            </a:r>
          </a:p>
        </p:txBody>
      </p:sp>
      <p:sp>
        <p:nvSpPr>
          <p:cNvPr id="7" name="Snip Diagonal Corner Rectangle 6">
            <a:extLst>
              <a:ext uri="{FF2B5EF4-FFF2-40B4-BE49-F238E27FC236}">
                <a16:creationId xmlns:a16="http://schemas.microsoft.com/office/drawing/2014/main" id="{547FC3D2-1220-3D47-8FCF-4DB2F27B3DF6}"/>
              </a:ext>
            </a:extLst>
          </p:cNvPr>
          <p:cNvSpPr/>
          <p:nvPr/>
        </p:nvSpPr>
        <p:spPr>
          <a:xfrm rot="10800000" flipV="1">
            <a:off x="1" y="1772174"/>
            <a:ext cx="12191999" cy="2625323"/>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文本框 8">
            <a:extLst>
              <a:ext uri="{FF2B5EF4-FFF2-40B4-BE49-F238E27FC236}">
                <a16:creationId xmlns:a16="http://schemas.microsoft.com/office/drawing/2014/main" id="{D867C67A-4804-7946-BBA6-99F99B9ED3B4}"/>
              </a:ext>
            </a:extLst>
          </p:cNvPr>
          <p:cNvSpPr txBox="1"/>
          <p:nvPr/>
        </p:nvSpPr>
        <p:spPr>
          <a:xfrm>
            <a:off x="4007768" y="4856420"/>
            <a:ext cx="3866112" cy="1308884"/>
          </a:xfrm>
          <a:prstGeom prst="rect">
            <a:avLst/>
          </a:prstGeom>
          <a:noFill/>
        </p:spPr>
        <p:txBody>
          <a:bodyPr wrap="square">
            <a:spAutoFit/>
          </a:bodyPr>
          <a:lstStyle/>
          <a:p>
            <a:pPr algn="ctr">
              <a:lnSpc>
                <a:spcPct val="150000"/>
              </a:lnSpc>
            </a:pPr>
            <a:r>
              <a:rPr lang="zh-CN" altLang="en-US" sz="2800" b="1" dirty="0">
                <a:latin typeface="+mn-ea"/>
              </a:rPr>
              <a:t>王靖锐</a:t>
            </a:r>
            <a:endParaRPr lang="en-US" altLang="zh-CN" sz="2800" b="1" dirty="0">
              <a:latin typeface="+mn-ea"/>
            </a:endParaRPr>
          </a:p>
          <a:p>
            <a:pPr algn="ctr">
              <a:lnSpc>
                <a:spcPct val="150000"/>
              </a:lnSpc>
            </a:pPr>
            <a:r>
              <a:rPr lang="en-US" altLang="zh-CN" sz="2800" b="1" dirty="0">
                <a:latin typeface="+mn-ea"/>
              </a:rPr>
              <a:t>2023/3/14</a:t>
            </a:r>
            <a:endParaRPr lang="en" altLang="zh-CN" sz="2400" dirty="0">
              <a:latin typeface="+mn-ea"/>
            </a:endParaRPr>
          </a:p>
        </p:txBody>
      </p:sp>
      <p:pic>
        <p:nvPicPr>
          <p:cNvPr id="4" name="图片 3">
            <a:extLst>
              <a:ext uri="{FF2B5EF4-FFF2-40B4-BE49-F238E27FC236}">
                <a16:creationId xmlns:a16="http://schemas.microsoft.com/office/drawing/2014/main" id="{CBC7C648-AFED-72E4-2EE8-791BB0BAF40A}"/>
              </a:ext>
            </a:extLst>
          </p:cNvPr>
          <p:cNvPicPr>
            <a:picLocks noChangeAspect="1"/>
          </p:cNvPicPr>
          <p:nvPr/>
        </p:nvPicPr>
        <p:blipFill>
          <a:blip r:embed="rId3"/>
          <a:stretch>
            <a:fillRect/>
          </a:stretch>
        </p:blipFill>
        <p:spPr>
          <a:xfrm>
            <a:off x="4007768" y="308736"/>
            <a:ext cx="3816424" cy="1107669"/>
          </a:xfrm>
          <a:prstGeom prst="rect">
            <a:avLst/>
          </a:prstGeom>
        </p:spPr>
      </p:pic>
      <p:sp>
        <p:nvSpPr>
          <p:cNvPr id="10" name="这里是标题 Title">
            <a:extLst>
              <a:ext uri="{FF2B5EF4-FFF2-40B4-BE49-F238E27FC236}">
                <a16:creationId xmlns:a16="http://schemas.microsoft.com/office/drawing/2014/main" id="{622325D0-27D3-4BAE-B050-A4191303D270}"/>
              </a:ext>
            </a:extLst>
          </p:cNvPr>
          <p:cNvSpPr txBox="1"/>
          <p:nvPr/>
        </p:nvSpPr>
        <p:spPr>
          <a:xfrm>
            <a:off x="1549078" y="2460852"/>
            <a:ext cx="10019530" cy="968148"/>
          </a:xfrm>
          <a:prstGeom prst="rect">
            <a:avLst/>
          </a:prstGeom>
          <a:ln w="12700">
            <a:miter lim="400000"/>
          </a:ln>
        </p:spPr>
        <p:txBody>
          <a:bodyPr wrap="square" lIns="35718" tIns="35718" rIns="35718" bIns="35718" anchor="ctr">
            <a:spAutoFit/>
          </a:bodyPr>
          <a:lstStyle/>
          <a:p>
            <a:pPr>
              <a:lnSpc>
                <a:spcPct val="150000"/>
              </a:lnSpc>
              <a:defRPr sz="9000">
                <a:solidFill>
                  <a:srgbClr val="323232"/>
                </a:solidFill>
                <a:latin typeface="Helvetica"/>
                <a:ea typeface="Helvetica"/>
                <a:cs typeface="Helvetica"/>
                <a:sym typeface="Helvetica"/>
              </a:defRPr>
            </a:pPr>
            <a:r>
              <a:rPr lang="zh-CN" altLang="en-US" sz="4400" b="1" dirty="0">
                <a:solidFill>
                  <a:schemeClr val="bg1"/>
                </a:solidFill>
                <a:latin typeface="微软雅黑" panose="020B0503020204020204" pitchFamily="34" charset="-122"/>
                <a:ea typeface="微软雅黑" panose="020B0503020204020204" pitchFamily="34" charset="-122"/>
                <a:cs typeface="PingFang SC Semibold" panose="020B0400000000000000" charset="-122"/>
                <a:sym typeface="PingFang SC Semibold" panose="020B0400000000000000" charset="-122"/>
              </a:rPr>
              <a:t>舆情演化仿真模拟相关研究的调研</a:t>
            </a:r>
          </a:p>
        </p:txBody>
      </p:sp>
    </p:spTree>
    <p:extLst>
      <p:ext uri="{BB962C8B-B14F-4D97-AF65-F5344CB8AC3E}">
        <p14:creationId xmlns:p14="http://schemas.microsoft.com/office/powerpoint/2010/main" val="3801267177"/>
      </p:ext>
    </p:extLst>
  </p:cSld>
  <p:clrMapOvr>
    <a:masterClrMapping/>
  </p:clrMapOvr>
  <mc:AlternateContent xmlns:mc="http://schemas.openxmlformats.org/markup-compatibility/2006" xmlns:p14="http://schemas.microsoft.com/office/powerpoint/2010/main">
    <mc:Choice Requires="p14">
      <p:transition spd="slow" p14:dur="2000" advTm="3922"/>
    </mc:Choice>
    <mc:Fallback xmlns="">
      <p:transition spd="slow" advTm="39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10</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基于系统动力学的舆情演化仿真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69665"/>
            <a:ext cx="11344320" cy="443711"/>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曹海军</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李明</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基于系统动力学的社交网络舆情应对策略仿真分析</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以 “亚布力事件” 为例</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东北大学学报</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社会科学版</a:t>
            </a:r>
            <a:r>
              <a:rPr lang="en-US" altLang="zh-CN" sz="1400" b="1" dirty="0">
                <a:latin typeface="Times New Roman" panose="02020603050405020304" pitchFamily="18" charset="0"/>
                <a:cs typeface="Times New Roman" panose="02020603050405020304" pitchFamily="18" charset="0"/>
              </a:rPr>
              <a:t>, 2019, 21(1): 57-63.</a:t>
            </a:r>
          </a:p>
          <a:p>
            <a:r>
              <a:rPr lang="zh-CN" altLang="en-US" sz="1400" b="1" dirty="0">
                <a:latin typeface="Times New Roman" panose="02020603050405020304" pitchFamily="18" charset="0"/>
                <a:cs typeface="Times New Roman" panose="02020603050405020304" pitchFamily="18" charset="0"/>
              </a:rPr>
              <a:t>项权</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于同洋</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肖人彬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突发事件网络舆情演化与干预</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计算机应用</a:t>
            </a:r>
            <a:r>
              <a:rPr lang="en-US" altLang="zh-CN" sz="1400" b="1" dirty="0">
                <a:latin typeface="Times New Roman" panose="02020603050405020304" pitchFamily="18" charset="0"/>
                <a:cs typeface="Times New Roman" panose="02020603050405020304" pitchFamily="18" charset="0"/>
              </a:rPr>
              <a:t>, 2018, 38(S2): 97-102.</a:t>
            </a:r>
          </a:p>
        </p:txBody>
      </p:sp>
      <p:pic>
        <p:nvPicPr>
          <p:cNvPr id="5" name="图片 4">
            <a:extLst>
              <a:ext uri="{FF2B5EF4-FFF2-40B4-BE49-F238E27FC236}">
                <a16:creationId xmlns:a16="http://schemas.microsoft.com/office/drawing/2014/main" id="{985C3096-FDF0-9EC8-485B-62DBC33B67BD}"/>
              </a:ext>
            </a:extLst>
          </p:cNvPr>
          <p:cNvPicPr>
            <a:picLocks noChangeAspect="1"/>
          </p:cNvPicPr>
          <p:nvPr/>
        </p:nvPicPr>
        <p:blipFill>
          <a:blip r:embed="rId3"/>
          <a:stretch>
            <a:fillRect/>
          </a:stretch>
        </p:blipFill>
        <p:spPr>
          <a:xfrm>
            <a:off x="551384" y="1252652"/>
            <a:ext cx="4914690" cy="4580630"/>
          </a:xfrm>
          <a:prstGeom prst="rect">
            <a:avLst/>
          </a:prstGeom>
        </p:spPr>
      </p:pic>
      <p:pic>
        <p:nvPicPr>
          <p:cNvPr id="7" name="图片 6">
            <a:extLst>
              <a:ext uri="{FF2B5EF4-FFF2-40B4-BE49-F238E27FC236}">
                <a16:creationId xmlns:a16="http://schemas.microsoft.com/office/drawing/2014/main" id="{FFBFCBC4-C9EB-E2FB-A19E-FEE729944D88}"/>
              </a:ext>
            </a:extLst>
          </p:cNvPr>
          <p:cNvPicPr>
            <a:picLocks noChangeAspect="1"/>
          </p:cNvPicPr>
          <p:nvPr/>
        </p:nvPicPr>
        <p:blipFill>
          <a:blip r:embed="rId4"/>
          <a:stretch>
            <a:fillRect/>
          </a:stretch>
        </p:blipFill>
        <p:spPr>
          <a:xfrm>
            <a:off x="6221199" y="1138685"/>
            <a:ext cx="4875360" cy="4960594"/>
          </a:xfrm>
          <a:prstGeom prst="rect">
            <a:avLst/>
          </a:prstGeom>
        </p:spPr>
      </p:pic>
    </p:spTree>
    <p:extLst>
      <p:ext uri="{BB962C8B-B14F-4D97-AF65-F5344CB8AC3E}">
        <p14:creationId xmlns:p14="http://schemas.microsoft.com/office/powerpoint/2010/main" val="4193486051"/>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11</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a:t>
            </a:r>
            <a:r>
              <a:rPr lang="en-US" altLang="zh-CN" sz="3200" b="1" dirty="0">
                <a:solidFill>
                  <a:schemeClr val="tx1"/>
                </a:solidFill>
                <a:latin typeface="+mj-ea"/>
                <a:cs typeface="+mn-ea"/>
                <a:sym typeface="+mn-lt"/>
              </a:rPr>
              <a:t>ABM</a:t>
            </a:r>
            <a:r>
              <a:rPr lang="zh-CN" altLang="en-US" sz="3200" b="1" dirty="0">
                <a:solidFill>
                  <a:schemeClr val="tx1"/>
                </a:solidFill>
                <a:latin typeface="+mj-ea"/>
                <a:cs typeface="+mn-ea"/>
                <a:sym typeface="+mn-lt"/>
              </a:rPr>
              <a:t>的舆情演化仿真概览</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缪秋云</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MAS </a:t>
            </a:r>
            <a:r>
              <a:rPr lang="zh-CN" altLang="en-US" sz="1400" b="1" dirty="0">
                <a:latin typeface="Times New Roman" panose="02020603050405020304" pitchFamily="18" charset="0"/>
                <a:cs typeface="Times New Roman" panose="02020603050405020304" pitchFamily="18" charset="0"/>
              </a:rPr>
              <a:t>的移动社交网络舆情演化模型构建与仿真研究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2017.</a:t>
            </a:r>
          </a:p>
        </p:txBody>
      </p:sp>
      <p:pic>
        <p:nvPicPr>
          <p:cNvPr id="6" name="图片 5">
            <a:extLst>
              <a:ext uri="{FF2B5EF4-FFF2-40B4-BE49-F238E27FC236}">
                <a16:creationId xmlns:a16="http://schemas.microsoft.com/office/drawing/2014/main" id="{0701281F-CF3C-9281-60E2-6CD3F69E4444}"/>
              </a:ext>
            </a:extLst>
          </p:cNvPr>
          <p:cNvPicPr>
            <a:picLocks noChangeAspect="1"/>
          </p:cNvPicPr>
          <p:nvPr/>
        </p:nvPicPr>
        <p:blipFill>
          <a:blip r:embed="rId3"/>
          <a:stretch>
            <a:fillRect/>
          </a:stretch>
        </p:blipFill>
        <p:spPr>
          <a:xfrm>
            <a:off x="2276508" y="1194140"/>
            <a:ext cx="7638984" cy="4654054"/>
          </a:xfrm>
          <a:prstGeom prst="rect">
            <a:avLst/>
          </a:prstGeom>
        </p:spPr>
      </p:pic>
    </p:spTree>
    <p:extLst>
      <p:ext uri="{BB962C8B-B14F-4D97-AF65-F5344CB8AC3E}">
        <p14:creationId xmlns:p14="http://schemas.microsoft.com/office/powerpoint/2010/main" val="3301507636"/>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C8029035-49F7-2D4C-B27B-22F15F38483E}"/>
              </a:ext>
            </a:extLst>
          </p:cNvPr>
          <p:cNvSpPr txBox="1"/>
          <p:nvPr/>
        </p:nvSpPr>
        <p:spPr>
          <a:xfrm>
            <a:off x="299356" y="1196752"/>
            <a:ext cx="11593288" cy="4381008"/>
          </a:xfrm>
          <a:prstGeom prst="rect">
            <a:avLst/>
          </a:prstGeom>
          <a:noFill/>
        </p:spPr>
        <p:txBody>
          <a:bodyPr wrap="square" rtlCol="0">
            <a:spAutoFit/>
          </a:bodyPr>
          <a:lstStyle/>
          <a:p>
            <a:pPr marL="514350" indent="-514350">
              <a:lnSpc>
                <a:spcPct val="120000"/>
              </a:lnSpc>
              <a:spcAft>
                <a:spcPts val="600"/>
              </a:spcAft>
              <a:buAutoNum type="arabicPeriod"/>
            </a:pPr>
            <a:r>
              <a:rPr kumimoji="1" lang="zh-CN" altLang="en-US" sz="3000" b="1" dirty="0">
                <a:solidFill>
                  <a:srgbClr val="7F7F7F"/>
                </a:solidFill>
                <a:latin typeface="Helvetica" pitchFamily="2" charset="0"/>
              </a:rPr>
              <a:t>仿真模拟的基本概念</a:t>
            </a:r>
            <a:endParaRPr kumimoji="1" lang="en-US" altLang="zh-CN" sz="3000" b="1" dirty="0">
              <a:solidFill>
                <a:srgbClr val="7F7F7F"/>
              </a:solidFill>
              <a:latin typeface="Helvetica" pitchFamily="2" charset="0"/>
            </a:endParaRPr>
          </a:p>
          <a:p>
            <a:pPr marL="514350" indent="-514350">
              <a:lnSpc>
                <a:spcPct val="120000"/>
              </a:lnSpc>
              <a:spcAft>
                <a:spcPts val="600"/>
              </a:spcAft>
              <a:buAutoNum type="arabicPeriod"/>
            </a:pPr>
            <a:r>
              <a:rPr kumimoji="1" lang="zh-CN" altLang="en-US" sz="3000" b="1" dirty="0">
                <a:solidFill>
                  <a:srgbClr val="7F7F7F"/>
                </a:solidFill>
                <a:latin typeface="Helvetica" pitchFamily="2" charset="0"/>
              </a:rPr>
              <a:t>舆情演化仿真模拟</a:t>
            </a:r>
            <a:endParaRPr kumimoji="1" lang="en-US" altLang="zh-CN" sz="3000" b="1" dirty="0">
              <a:solidFill>
                <a:srgbClr val="7F7F7F"/>
              </a:solidFill>
              <a:latin typeface="Helvetica" pitchFamily="2" charset="0"/>
            </a:endParaRPr>
          </a:p>
          <a:p>
            <a:pPr marL="514350" indent="-514350">
              <a:lnSpc>
                <a:spcPct val="120000"/>
              </a:lnSpc>
              <a:spcAft>
                <a:spcPts val="600"/>
              </a:spcAft>
              <a:buAutoNum type="arabicPeriod"/>
            </a:pPr>
            <a:r>
              <a:rPr kumimoji="1" lang="en-US" altLang="zh-CN" sz="3000" b="1" dirty="0">
                <a:solidFill>
                  <a:srgbClr val="C00000"/>
                </a:solidFill>
                <a:latin typeface="Helvetica" pitchFamily="2" charset="0"/>
              </a:rPr>
              <a:t>ABM</a:t>
            </a:r>
            <a:r>
              <a:rPr kumimoji="1" lang="zh-CN" altLang="en-US" sz="3000" b="1" dirty="0">
                <a:solidFill>
                  <a:srgbClr val="C00000"/>
                </a:solidFill>
                <a:latin typeface="Helvetica" pitchFamily="2" charset="0"/>
              </a:rPr>
              <a:t>舆情演化仿真的理论方法</a:t>
            </a: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基于元胞自动机的舆情演化仿真</a:t>
            </a:r>
            <a:endParaRPr kumimoji="1" lang="en-US" altLang="zh-CN" sz="3000" dirty="0">
              <a:latin typeface="Candara" panose="020E0502030303020204" pitchFamily="34"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基于</a:t>
            </a:r>
            <a:r>
              <a:rPr kumimoji="1" lang="en-US" altLang="zh-CN" sz="3000" dirty="0">
                <a:latin typeface="Candara" panose="020E0502030303020204" pitchFamily="34" charset="0"/>
              </a:rPr>
              <a:t>MAS</a:t>
            </a:r>
            <a:r>
              <a:rPr kumimoji="1" lang="zh-CN" altLang="en-US" sz="3000" dirty="0">
                <a:latin typeface="Candara" panose="020E0502030303020204" pitchFamily="34" charset="0"/>
              </a:rPr>
              <a:t>的舆情演化仿真</a:t>
            </a:r>
            <a:endParaRPr kumimoji="1" lang="en-US" altLang="zh-CN" sz="3000" dirty="0">
              <a:latin typeface="Candara" panose="020E0502030303020204" pitchFamily="34" charset="0"/>
            </a:endParaRPr>
          </a:p>
          <a:p>
            <a:pPr marL="514350" indent="-514350">
              <a:lnSpc>
                <a:spcPct val="120000"/>
              </a:lnSpc>
              <a:spcAft>
                <a:spcPts val="600"/>
              </a:spcAft>
              <a:buAutoNum type="arabicPeriod"/>
            </a:pPr>
            <a:r>
              <a:rPr kumimoji="1" lang="zh-CN" altLang="en-US" sz="3000" b="1" dirty="0">
                <a:solidFill>
                  <a:schemeClr val="tx1">
                    <a:lumMod val="50000"/>
                    <a:lumOff val="50000"/>
                  </a:schemeClr>
                </a:solidFill>
                <a:latin typeface="Helvetica" pitchFamily="2" charset="0"/>
              </a:rPr>
              <a:t>展望</a:t>
            </a:r>
            <a:endParaRPr kumimoji="1" lang="en-US" altLang="zh-CN" sz="3000" b="1" dirty="0">
              <a:solidFill>
                <a:schemeClr val="tx1">
                  <a:lumMod val="50000"/>
                  <a:lumOff val="50000"/>
                </a:schemeClr>
              </a:solidFill>
              <a:latin typeface="Helvetica" pitchFamily="2" charset="0"/>
            </a:endParaRPr>
          </a:p>
          <a:p>
            <a:pPr>
              <a:lnSpc>
                <a:spcPct val="120000"/>
              </a:lnSpc>
              <a:spcAft>
                <a:spcPts val="600"/>
              </a:spcAft>
            </a:pPr>
            <a:endParaRPr kumimoji="1" lang="en-US" altLang="zh-CN" sz="3000" b="1" dirty="0">
              <a:solidFill>
                <a:schemeClr val="tx1">
                  <a:lumMod val="50000"/>
                  <a:lumOff val="50000"/>
                </a:schemeClr>
              </a:solidFill>
              <a:latin typeface="Helvetica" pitchFamily="2" charset="0"/>
            </a:endParaRPr>
          </a:p>
        </p:txBody>
      </p:sp>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12</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en-US" altLang="zh-CN" sz="3200" b="1" dirty="0">
                <a:solidFill>
                  <a:schemeClr val="tx1"/>
                </a:solidFill>
                <a:latin typeface="+mj-ea"/>
                <a:cs typeface="+mn-ea"/>
                <a:sym typeface="+mn-lt"/>
              </a:rPr>
              <a:t>Outline</a:t>
            </a:r>
            <a:endParaRPr lang="zh-CN" altLang="en-US" sz="3200" b="1" dirty="0">
              <a:solidFill>
                <a:schemeClr val="tx1"/>
              </a:solidFill>
              <a:latin typeface="+mj-ea"/>
              <a:cs typeface="+mn-ea"/>
              <a:sym typeface="+mn-lt"/>
            </a:endParaRPr>
          </a:p>
        </p:txBody>
      </p:sp>
    </p:spTree>
    <p:extLst>
      <p:ext uri="{BB962C8B-B14F-4D97-AF65-F5344CB8AC3E}">
        <p14:creationId xmlns:p14="http://schemas.microsoft.com/office/powerpoint/2010/main" val="2088866965"/>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13</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基于元胞自动机的舆情演化仿真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胡祖平</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何建佳</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基于元胞自动机的网络舆论演化建模及仿真</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情报理论与实践</a:t>
            </a:r>
            <a:r>
              <a:rPr lang="en-US" altLang="zh-CN" sz="1400" b="1" dirty="0">
                <a:latin typeface="Times New Roman" panose="02020603050405020304" pitchFamily="18" charset="0"/>
                <a:cs typeface="Times New Roman" panose="02020603050405020304" pitchFamily="18" charset="0"/>
              </a:rPr>
              <a:t>, 2018, 41(5): 155-160.</a:t>
            </a:r>
          </a:p>
        </p:txBody>
      </p:sp>
      <p:pic>
        <p:nvPicPr>
          <p:cNvPr id="3" name="图片 2">
            <a:extLst>
              <a:ext uri="{FF2B5EF4-FFF2-40B4-BE49-F238E27FC236}">
                <a16:creationId xmlns:a16="http://schemas.microsoft.com/office/drawing/2014/main" id="{5EB8F060-62CA-89E8-21BA-38C2ADEE12BE}"/>
              </a:ext>
            </a:extLst>
          </p:cNvPr>
          <p:cNvPicPr>
            <a:picLocks noChangeAspect="1"/>
          </p:cNvPicPr>
          <p:nvPr/>
        </p:nvPicPr>
        <p:blipFill>
          <a:blip r:embed="rId3"/>
          <a:stretch>
            <a:fillRect/>
          </a:stretch>
        </p:blipFill>
        <p:spPr>
          <a:xfrm>
            <a:off x="983432" y="2426036"/>
            <a:ext cx="4066173" cy="1961159"/>
          </a:xfrm>
          <a:prstGeom prst="rect">
            <a:avLst/>
          </a:prstGeom>
        </p:spPr>
      </p:pic>
      <p:pic>
        <p:nvPicPr>
          <p:cNvPr id="6" name="图片 5">
            <a:extLst>
              <a:ext uri="{FF2B5EF4-FFF2-40B4-BE49-F238E27FC236}">
                <a16:creationId xmlns:a16="http://schemas.microsoft.com/office/drawing/2014/main" id="{B4964C9B-15AB-51A9-4318-B32163DDECA8}"/>
              </a:ext>
            </a:extLst>
          </p:cNvPr>
          <p:cNvPicPr>
            <a:picLocks noChangeAspect="1"/>
          </p:cNvPicPr>
          <p:nvPr/>
        </p:nvPicPr>
        <p:blipFill>
          <a:blip r:embed="rId4"/>
          <a:stretch>
            <a:fillRect/>
          </a:stretch>
        </p:blipFill>
        <p:spPr>
          <a:xfrm>
            <a:off x="5994631" y="1548463"/>
            <a:ext cx="5469025" cy="3716304"/>
          </a:xfrm>
          <a:prstGeom prst="rect">
            <a:avLst/>
          </a:prstGeom>
        </p:spPr>
      </p:pic>
    </p:spTree>
    <p:extLst>
      <p:ext uri="{BB962C8B-B14F-4D97-AF65-F5344CB8AC3E}">
        <p14:creationId xmlns:p14="http://schemas.microsoft.com/office/powerpoint/2010/main" val="467136173"/>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基于元胞自动机的舆情演化仿真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胡祖平</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何建佳</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基于元胞自动机的网络舆论演化建模及仿真</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情报理论与实践</a:t>
            </a:r>
            <a:r>
              <a:rPr lang="en-US" altLang="zh-CN" sz="1400" b="1" dirty="0">
                <a:latin typeface="Times New Roman" panose="02020603050405020304" pitchFamily="18" charset="0"/>
                <a:cs typeface="Times New Roman" panose="02020603050405020304" pitchFamily="18" charset="0"/>
              </a:rPr>
              <a:t>, 2018, 41(5): 155-160.</a:t>
            </a:r>
          </a:p>
        </p:txBody>
      </p:sp>
      <p:pic>
        <p:nvPicPr>
          <p:cNvPr id="6" name="图片 5">
            <a:extLst>
              <a:ext uri="{FF2B5EF4-FFF2-40B4-BE49-F238E27FC236}">
                <a16:creationId xmlns:a16="http://schemas.microsoft.com/office/drawing/2014/main" id="{B4964C9B-15AB-51A9-4318-B32163DDECA8}"/>
              </a:ext>
            </a:extLst>
          </p:cNvPr>
          <p:cNvPicPr>
            <a:picLocks noChangeAspect="1"/>
          </p:cNvPicPr>
          <p:nvPr/>
        </p:nvPicPr>
        <p:blipFill>
          <a:blip r:embed="rId3"/>
          <a:stretch>
            <a:fillRect/>
          </a:stretch>
        </p:blipFill>
        <p:spPr>
          <a:xfrm>
            <a:off x="2051685" y="2708479"/>
            <a:ext cx="5469025" cy="3716304"/>
          </a:xfrm>
          <a:prstGeom prst="rect">
            <a:avLst/>
          </a:prstGeom>
        </p:spPr>
      </p:pic>
      <p:pic>
        <p:nvPicPr>
          <p:cNvPr id="5" name="图片 4">
            <a:extLst>
              <a:ext uri="{FF2B5EF4-FFF2-40B4-BE49-F238E27FC236}">
                <a16:creationId xmlns:a16="http://schemas.microsoft.com/office/drawing/2014/main" id="{AD5B2D3E-C26F-0866-5A5C-74CE9D350129}"/>
              </a:ext>
            </a:extLst>
          </p:cNvPr>
          <p:cNvPicPr>
            <a:picLocks noChangeAspect="1"/>
          </p:cNvPicPr>
          <p:nvPr/>
        </p:nvPicPr>
        <p:blipFill>
          <a:blip r:embed="rId4"/>
          <a:stretch>
            <a:fillRect/>
          </a:stretch>
        </p:blipFill>
        <p:spPr>
          <a:xfrm>
            <a:off x="619696" y="838996"/>
            <a:ext cx="4104456" cy="2115422"/>
          </a:xfrm>
          <a:prstGeom prst="rect">
            <a:avLst/>
          </a:prstGeom>
        </p:spPr>
      </p:pic>
      <p:pic>
        <p:nvPicPr>
          <p:cNvPr id="8" name="图片 7">
            <a:extLst>
              <a:ext uri="{FF2B5EF4-FFF2-40B4-BE49-F238E27FC236}">
                <a16:creationId xmlns:a16="http://schemas.microsoft.com/office/drawing/2014/main" id="{6E7947F2-577E-D307-68FA-006B0B92D4F4}"/>
              </a:ext>
            </a:extLst>
          </p:cNvPr>
          <p:cNvPicPr>
            <a:picLocks noChangeAspect="1"/>
          </p:cNvPicPr>
          <p:nvPr/>
        </p:nvPicPr>
        <p:blipFill>
          <a:blip r:embed="rId5"/>
          <a:stretch>
            <a:fillRect/>
          </a:stretch>
        </p:blipFill>
        <p:spPr>
          <a:xfrm>
            <a:off x="8081161" y="4529389"/>
            <a:ext cx="1743075" cy="1981200"/>
          </a:xfrm>
          <a:prstGeom prst="rect">
            <a:avLst/>
          </a:prstGeom>
        </p:spPr>
      </p:pic>
      <p:pic>
        <p:nvPicPr>
          <p:cNvPr id="12" name="图片 11">
            <a:extLst>
              <a:ext uri="{FF2B5EF4-FFF2-40B4-BE49-F238E27FC236}">
                <a16:creationId xmlns:a16="http://schemas.microsoft.com/office/drawing/2014/main" id="{4BE64CC2-AF23-5603-D1C6-E06F656CC296}"/>
              </a:ext>
            </a:extLst>
          </p:cNvPr>
          <p:cNvPicPr>
            <a:picLocks noChangeAspect="1"/>
          </p:cNvPicPr>
          <p:nvPr/>
        </p:nvPicPr>
        <p:blipFill>
          <a:blip r:embed="rId6"/>
          <a:stretch>
            <a:fillRect/>
          </a:stretch>
        </p:blipFill>
        <p:spPr>
          <a:xfrm>
            <a:off x="7248128" y="136521"/>
            <a:ext cx="3819178" cy="3883024"/>
          </a:xfrm>
          <a:prstGeom prst="rect">
            <a:avLst/>
          </a:prstGeom>
        </p:spPr>
      </p:pic>
      <p:sp>
        <p:nvSpPr>
          <p:cNvPr id="13" name="箭头: 下 12">
            <a:extLst>
              <a:ext uri="{FF2B5EF4-FFF2-40B4-BE49-F238E27FC236}">
                <a16:creationId xmlns:a16="http://schemas.microsoft.com/office/drawing/2014/main" id="{F4F5E3BC-2AF5-8F93-8F9B-C2156F0E3D00}"/>
              </a:ext>
            </a:extLst>
          </p:cNvPr>
          <p:cNvSpPr/>
          <p:nvPr/>
        </p:nvSpPr>
        <p:spPr>
          <a:xfrm rot="19619321">
            <a:off x="1876728" y="2874203"/>
            <a:ext cx="349913" cy="849958"/>
          </a:xfrm>
          <a:prstGeom prst="downArrow">
            <a:avLst/>
          </a:prstGeom>
          <a:no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v</a:t>
            </a:r>
            <a:endParaRPr lang="zh-CN" altLang="en-US" dirty="0"/>
          </a:p>
        </p:txBody>
      </p:sp>
      <p:sp>
        <p:nvSpPr>
          <p:cNvPr id="14" name="箭头: 下 13">
            <a:extLst>
              <a:ext uri="{FF2B5EF4-FFF2-40B4-BE49-F238E27FC236}">
                <a16:creationId xmlns:a16="http://schemas.microsoft.com/office/drawing/2014/main" id="{6B5A6D36-9A38-C661-17FD-351EC9E593BD}"/>
              </a:ext>
            </a:extLst>
          </p:cNvPr>
          <p:cNvSpPr/>
          <p:nvPr/>
        </p:nvSpPr>
        <p:spPr>
          <a:xfrm rot="3203762">
            <a:off x="6296561" y="2231163"/>
            <a:ext cx="387008" cy="1709436"/>
          </a:xfrm>
          <a:prstGeom prst="downArrow">
            <a:avLst/>
          </a:prstGeom>
          <a:no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srgbClr val="C00000"/>
              </a:solidFill>
            </a:endParaRPr>
          </a:p>
        </p:txBody>
      </p:sp>
      <p:sp>
        <p:nvSpPr>
          <p:cNvPr id="15" name="箭头: 下 14">
            <a:extLst>
              <a:ext uri="{FF2B5EF4-FFF2-40B4-BE49-F238E27FC236}">
                <a16:creationId xmlns:a16="http://schemas.microsoft.com/office/drawing/2014/main" id="{2AB2555E-0AE4-9F78-885B-1A135BD24879}"/>
              </a:ext>
            </a:extLst>
          </p:cNvPr>
          <p:cNvSpPr/>
          <p:nvPr/>
        </p:nvSpPr>
        <p:spPr>
          <a:xfrm rot="7648053">
            <a:off x="7116638" y="4104410"/>
            <a:ext cx="349913" cy="849958"/>
          </a:xfrm>
          <a:prstGeom prst="downArrow">
            <a:avLst/>
          </a:prstGeom>
          <a:no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灯片编号占位符 1">
            <a:extLst>
              <a:ext uri="{FF2B5EF4-FFF2-40B4-BE49-F238E27FC236}">
                <a16:creationId xmlns:a16="http://schemas.microsoft.com/office/drawing/2014/main" id="{283458B5-1215-BA51-7536-F61048DBAF20}"/>
              </a:ext>
            </a:extLst>
          </p:cNvPr>
          <p:cNvSpPr>
            <a:spLocks noGrp="1"/>
          </p:cNvSpPr>
          <p:nvPr>
            <p:ph type="sldNum" sz="quarter" idx="12"/>
          </p:nvPr>
        </p:nvSpPr>
        <p:spPr>
          <a:xfrm>
            <a:off x="8737600" y="6356354"/>
            <a:ext cx="2844800" cy="365125"/>
          </a:xfrm>
        </p:spPr>
        <p:txBody>
          <a:bodyPr/>
          <a:lstStyle/>
          <a:p>
            <a:fld id="{A5969107-FF35-42A6-8630-C988F7FE1BF5}" type="slidenum">
              <a:rPr lang="zh-CN" altLang="en-US" smtClean="0"/>
              <a:t>14</a:t>
            </a:fld>
            <a:endParaRPr lang="zh-CN" altLang="en-US" dirty="0"/>
          </a:p>
        </p:txBody>
      </p:sp>
    </p:spTree>
    <p:extLst>
      <p:ext uri="{BB962C8B-B14F-4D97-AF65-F5344CB8AC3E}">
        <p14:creationId xmlns:p14="http://schemas.microsoft.com/office/powerpoint/2010/main" val="1092511606"/>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15</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基于元胞自动机的舆情演化仿真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胡祖平</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何建佳</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基于元胞自动机的网络舆论演化建模及仿真</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情报理论与实践</a:t>
            </a:r>
            <a:r>
              <a:rPr lang="en-US" altLang="zh-CN" sz="1400" b="1" dirty="0">
                <a:latin typeface="Times New Roman" panose="02020603050405020304" pitchFamily="18" charset="0"/>
                <a:cs typeface="Times New Roman" panose="02020603050405020304" pitchFamily="18" charset="0"/>
              </a:rPr>
              <a:t>, 2018, 41(5): 155-160.</a:t>
            </a:r>
          </a:p>
        </p:txBody>
      </p:sp>
      <p:pic>
        <p:nvPicPr>
          <p:cNvPr id="5" name="图片 4">
            <a:extLst>
              <a:ext uri="{FF2B5EF4-FFF2-40B4-BE49-F238E27FC236}">
                <a16:creationId xmlns:a16="http://schemas.microsoft.com/office/drawing/2014/main" id="{238EA4B7-1F6D-533C-1523-CA61592FA8F1}"/>
              </a:ext>
            </a:extLst>
          </p:cNvPr>
          <p:cNvPicPr>
            <a:picLocks noChangeAspect="1"/>
          </p:cNvPicPr>
          <p:nvPr/>
        </p:nvPicPr>
        <p:blipFill>
          <a:blip r:embed="rId3"/>
          <a:stretch>
            <a:fillRect/>
          </a:stretch>
        </p:blipFill>
        <p:spPr>
          <a:xfrm>
            <a:off x="6384032" y="1395253"/>
            <a:ext cx="4870589" cy="4097878"/>
          </a:xfrm>
          <a:prstGeom prst="rect">
            <a:avLst/>
          </a:prstGeom>
        </p:spPr>
      </p:pic>
      <p:pic>
        <p:nvPicPr>
          <p:cNvPr id="7" name="图片 6">
            <a:extLst>
              <a:ext uri="{FF2B5EF4-FFF2-40B4-BE49-F238E27FC236}">
                <a16:creationId xmlns:a16="http://schemas.microsoft.com/office/drawing/2014/main" id="{6110C7D1-4BD4-1800-6855-853685FCA29A}"/>
              </a:ext>
            </a:extLst>
          </p:cNvPr>
          <p:cNvPicPr>
            <a:picLocks noChangeAspect="1"/>
          </p:cNvPicPr>
          <p:nvPr/>
        </p:nvPicPr>
        <p:blipFill>
          <a:blip r:embed="rId4"/>
          <a:stretch>
            <a:fillRect/>
          </a:stretch>
        </p:blipFill>
        <p:spPr>
          <a:xfrm>
            <a:off x="695400" y="1686950"/>
            <a:ext cx="5178019" cy="3845280"/>
          </a:xfrm>
          <a:prstGeom prst="rect">
            <a:avLst/>
          </a:prstGeom>
        </p:spPr>
      </p:pic>
    </p:spTree>
    <p:extLst>
      <p:ext uri="{BB962C8B-B14F-4D97-AF65-F5344CB8AC3E}">
        <p14:creationId xmlns:p14="http://schemas.microsoft.com/office/powerpoint/2010/main" val="2207641763"/>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16</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a:t>
            </a:r>
            <a:r>
              <a:rPr lang="en-US" altLang="zh-CN" sz="3200" b="1" dirty="0">
                <a:solidFill>
                  <a:schemeClr val="tx1"/>
                </a:solidFill>
                <a:latin typeface="+mj-ea"/>
                <a:cs typeface="+mn-ea"/>
                <a:sym typeface="+mn-lt"/>
              </a:rPr>
              <a:t>MAS</a:t>
            </a:r>
            <a:r>
              <a:rPr lang="zh-CN" altLang="en-US" sz="3200" b="1" dirty="0">
                <a:solidFill>
                  <a:schemeClr val="tx1"/>
                </a:solidFill>
                <a:latin typeface="+mj-ea"/>
                <a:cs typeface="+mn-ea"/>
                <a:sym typeface="+mn-lt"/>
              </a:rPr>
              <a:t>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缪秋云</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MAS </a:t>
            </a:r>
            <a:r>
              <a:rPr lang="zh-CN" altLang="en-US" sz="1400" b="1" dirty="0">
                <a:latin typeface="Times New Roman" panose="02020603050405020304" pitchFamily="18" charset="0"/>
                <a:cs typeface="Times New Roman" panose="02020603050405020304" pitchFamily="18" charset="0"/>
              </a:rPr>
              <a:t>的移动社交网络舆情演化模型构建与仿真研究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2017.</a:t>
            </a:r>
          </a:p>
        </p:txBody>
      </p:sp>
      <p:sp>
        <p:nvSpPr>
          <p:cNvPr id="5" name="文本框 4">
            <a:extLst>
              <a:ext uri="{FF2B5EF4-FFF2-40B4-BE49-F238E27FC236}">
                <a16:creationId xmlns:a16="http://schemas.microsoft.com/office/drawing/2014/main" id="{14F0C555-A82D-6D98-B79B-18F3316FDE1D}"/>
              </a:ext>
            </a:extLst>
          </p:cNvPr>
          <p:cNvSpPr txBox="1"/>
          <p:nvPr/>
        </p:nvSpPr>
        <p:spPr>
          <a:xfrm>
            <a:off x="662456" y="990695"/>
            <a:ext cx="10801200" cy="1200329"/>
          </a:xfrm>
          <a:prstGeom prst="rect">
            <a:avLst/>
          </a:prstGeom>
          <a:noFill/>
        </p:spPr>
        <p:txBody>
          <a:bodyPr wrap="square">
            <a:spAutoFit/>
          </a:bodyPr>
          <a:lstStyle/>
          <a:p>
            <a:r>
              <a:rPr lang="en-US" altLang="zh-CN" sz="2400" dirty="0">
                <a:effectLst/>
                <a:latin typeface="+mn-ea"/>
              </a:rPr>
              <a:t>MAS</a:t>
            </a:r>
            <a:r>
              <a:rPr lang="zh-CN" altLang="zh-CN" sz="2400" dirty="0">
                <a:effectLst/>
                <a:latin typeface="+mn-ea"/>
                <a:cs typeface="Times New Roman" panose="02020603050405020304" pitchFamily="18" charset="0"/>
              </a:rPr>
              <a:t>能容纳不止一种类型的</a:t>
            </a:r>
            <a:r>
              <a:rPr lang="zh-CN" altLang="en-US" sz="2400" dirty="0">
                <a:latin typeface="+mn-ea"/>
                <a:cs typeface="Times New Roman" panose="02020603050405020304" pitchFamily="18" charset="0"/>
              </a:rPr>
              <a:t>智能体</a:t>
            </a:r>
            <a:r>
              <a:rPr lang="zh-CN" altLang="zh-CN" sz="2400" dirty="0">
                <a:effectLst/>
                <a:latin typeface="+mn-ea"/>
                <a:cs typeface="Times New Roman" panose="02020603050405020304" pitchFamily="18" charset="0"/>
              </a:rPr>
              <a:t>，并且每个</a:t>
            </a:r>
            <a:r>
              <a:rPr lang="zh-CN" altLang="en-US" sz="2400" b="1" dirty="0">
                <a:solidFill>
                  <a:srgbClr val="C00000"/>
                </a:solidFill>
                <a:latin typeface="+mn-ea"/>
                <a:cs typeface="Times New Roman" panose="02020603050405020304" pitchFamily="18" charset="0"/>
              </a:rPr>
              <a:t>智能体</a:t>
            </a:r>
            <a:r>
              <a:rPr lang="zh-CN" altLang="zh-CN" sz="2400" b="1" dirty="0">
                <a:solidFill>
                  <a:srgbClr val="C00000"/>
                </a:solidFill>
                <a:effectLst/>
                <a:latin typeface="+mn-ea"/>
                <a:cs typeface="Times New Roman" panose="02020603050405020304" pitchFamily="18" charset="0"/>
              </a:rPr>
              <a:t>都可以具有多种属性及能力</a:t>
            </a:r>
            <a:r>
              <a:rPr lang="zh-CN" altLang="zh-CN" sz="2400" dirty="0">
                <a:effectLst/>
                <a:latin typeface="+mn-ea"/>
                <a:cs typeface="Times New Roman" panose="02020603050405020304" pitchFamily="18" charset="0"/>
              </a:rPr>
              <a:t>，</a:t>
            </a:r>
            <a:r>
              <a:rPr lang="zh-CN" altLang="en-US" sz="2400" dirty="0">
                <a:latin typeface="+mn-ea"/>
                <a:cs typeface="Times New Roman" panose="02020603050405020304" pitchFamily="18" charset="0"/>
              </a:rPr>
              <a:t>智能体</a:t>
            </a:r>
            <a:r>
              <a:rPr lang="zh-CN" altLang="zh-CN" sz="2400" dirty="0">
                <a:effectLst/>
                <a:latin typeface="+mn-ea"/>
                <a:cs typeface="Times New Roman" panose="02020603050405020304" pitchFamily="18" charset="0"/>
              </a:rPr>
              <a:t>的</a:t>
            </a:r>
            <a:r>
              <a:rPr lang="zh-CN" altLang="zh-CN" sz="2400" b="1" dirty="0">
                <a:solidFill>
                  <a:srgbClr val="C00000"/>
                </a:solidFill>
                <a:effectLst/>
                <a:latin typeface="+mn-ea"/>
                <a:cs typeface="Times New Roman" panose="02020603050405020304" pitchFamily="18" charset="0"/>
              </a:rPr>
              <a:t>空间分布</a:t>
            </a:r>
            <a:r>
              <a:rPr lang="zh-CN" altLang="zh-CN" sz="2400" dirty="0">
                <a:effectLst/>
                <a:latin typeface="+mn-ea"/>
                <a:cs typeface="Times New Roman" panose="02020603050405020304" pitchFamily="18" charset="0"/>
              </a:rPr>
              <a:t>也可以更灵活</a:t>
            </a:r>
            <a:r>
              <a:rPr lang="zh-CN" altLang="en-US" sz="2400" dirty="0">
                <a:effectLst/>
                <a:latin typeface="+mn-ea"/>
                <a:cs typeface="Times New Roman" panose="02020603050405020304" pitchFamily="18" charset="0"/>
              </a:rPr>
              <a:t>。</a:t>
            </a:r>
            <a:r>
              <a:rPr lang="zh-CN" altLang="zh-CN" sz="2400" dirty="0">
                <a:effectLst/>
                <a:latin typeface="+mn-ea"/>
                <a:cs typeface="Times New Roman" panose="02020603050405020304" pitchFamily="18" charset="0"/>
              </a:rPr>
              <a:t>可用于研究由许多异质性主体组成且系统主体协同交互产生单个个体所不具备的特征的复杂传播情境。</a:t>
            </a:r>
            <a:endParaRPr lang="zh-CN" altLang="en-US" sz="2400" dirty="0">
              <a:latin typeface="+mn-ea"/>
            </a:endParaRPr>
          </a:p>
        </p:txBody>
      </p:sp>
      <p:pic>
        <p:nvPicPr>
          <p:cNvPr id="6" name="图片 5">
            <a:extLst>
              <a:ext uri="{FF2B5EF4-FFF2-40B4-BE49-F238E27FC236}">
                <a16:creationId xmlns:a16="http://schemas.microsoft.com/office/drawing/2014/main" id="{8590D4EF-DF94-74F3-C7E7-00161F46A251}"/>
              </a:ext>
            </a:extLst>
          </p:cNvPr>
          <p:cNvPicPr>
            <a:picLocks noChangeAspect="1"/>
          </p:cNvPicPr>
          <p:nvPr/>
        </p:nvPicPr>
        <p:blipFill>
          <a:blip r:embed="rId3"/>
          <a:stretch>
            <a:fillRect/>
          </a:stretch>
        </p:blipFill>
        <p:spPr>
          <a:xfrm>
            <a:off x="2783632" y="2327881"/>
            <a:ext cx="6393711" cy="3783028"/>
          </a:xfrm>
          <a:prstGeom prst="rect">
            <a:avLst/>
          </a:prstGeom>
        </p:spPr>
      </p:pic>
    </p:spTree>
    <p:extLst>
      <p:ext uri="{BB962C8B-B14F-4D97-AF65-F5344CB8AC3E}">
        <p14:creationId xmlns:p14="http://schemas.microsoft.com/office/powerpoint/2010/main" val="1847631861"/>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17</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a:t>
            </a:r>
            <a:r>
              <a:rPr lang="en-US" altLang="zh-CN" sz="3200" b="1" dirty="0">
                <a:solidFill>
                  <a:schemeClr val="tx1"/>
                </a:solidFill>
                <a:latin typeface="+mj-ea"/>
                <a:cs typeface="+mn-ea"/>
                <a:sym typeface="+mn-lt"/>
              </a:rPr>
              <a:t>MAS</a:t>
            </a:r>
            <a:r>
              <a:rPr lang="zh-CN" altLang="en-US" sz="3200" b="1" dirty="0">
                <a:solidFill>
                  <a:schemeClr val="tx1"/>
                </a:solidFill>
                <a:latin typeface="+mj-ea"/>
                <a:cs typeface="+mn-ea"/>
                <a:sym typeface="+mn-lt"/>
              </a:rPr>
              <a:t>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缪秋云</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MAS </a:t>
            </a:r>
            <a:r>
              <a:rPr lang="zh-CN" altLang="en-US" sz="1400" b="1" dirty="0">
                <a:latin typeface="Times New Roman" panose="02020603050405020304" pitchFamily="18" charset="0"/>
                <a:cs typeface="Times New Roman" panose="02020603050405020304" pitchFamily="18" charset="0"/>
              </a:rPr>
              <a:t>的移动社交网络舆情演化模型构建与仿真研究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2017.</a:t>
            </a:r>
          </a:p>
        </p:txBody>
      </p:sp>
      <p:pic>
        <p:nvPicPr>
          <p:cNvPr id="11" name="图片 10">
            <a:extLst>
              <a:ext uri="{FF2B5EF4-FFF2-40B4-BE49-F238E27FC236}">
                <a16:creationId xmlns:a16="http://schemas.microsoft.com/office/drawing/2014/main" id="{5334E455-6313-24F4-B8CF-1A7814914934}"/>
              </a:ext>
            </a:extLst>
          </p:cNvPr>
          <p:cNvPicPr>
            <a:picLocks noChangeAspect="1"/>
          </p:cNvPicPr>
          <p:nvPr/>
        </p:nvPicPr>
        <p:blipFill>
          <a:blip r:embed="rId3"/>
          <a:stretch>
            <a:fillRect/>
          </a:stretch>
        </p:blipFill>
        <p:spPr>
          <a:xfrm>
            <a:off x="2469280" y="1072238"/>
            <a:ext cx="7253440" cy="4071144"/>
          </a:xfrm>
          <a:prstGeom prst="rect">
            <a:avLst/>
          </a:prstGeom>
        </p:spPr>
      </p:pic>
      <p:sp>
        <p:nvSpPr>
          <p:cNvPr id="12" name="文本框 11">
            <a:extLst>
              <a:ext uri="{FF2B5EF4-FFF2-40B4-BE49-F238E27FC236}">
                <a16:creationId xmlns:a16="http://schemas.microsoft.com/office/drawing/2014/main" id="{EA252FAC-3AC0-C72B-BB88-BD7990DC0AB4}"/>
              </a:ext>
            </a:extLst>
          </p:cNvPr>
          <p:cNvSpPr txBox="1"/>
          <p:nvPr/>
        </p:nvSpPr>
        <p:spPr>
          <a:xfrm>
            <a:off x="3487240" y="5519035"/>
            <a:ext cx="5217520" cy="461665"/>
          </a:xfrm>
          <a:prstGeom prst="rect">
            <a:avLst/>
          </a:prstGeom>
          <a:noFill/>
        </p:spPr>
        <p:txBody>
          <a:bodyPr wrap="square">
            <a:spAutoFit/>
          </a:bodyPr>
          <a:lstStyle/>
          <a:p>
            <a:r>
              <a:rPr lang="zh-CN" altLang="en-US" sz="2400" b="1" dirty="0">
                <a:solidFill>
                  <a:srgbClr val="C00000"/>
                </a:solidFill>
                <a:effectLst/>
                <a:latin typeface="FZSSK--GBK1-0"/>
              </a:rPr>
              <a:t>主体间和主体与环境之间的相互作用</a:t>
            </a:r>
            <a:endParaRPr lang="zh-CN" altLang="en-US" sz="2400" b="1" dirty="0">
              <a:solidFill>
                <a:srgbClr val="C00000"/>
              </a:solidFill>
            </a:endParaRPr>
          </a:p>
        </p:txBody>
      </p:sp>
    </p:spTree>
    <p:extLst>
      <p:ext uri="{BB962C8B-B14F-4D97-AF65-F5344CB8AC3E}">
        <p14:creationId xmlns:p14="http://schemas.microsoft.com/office/powerpoint/2010/main" val="1944863529"/>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18</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传播动力学</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李丹丹</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社会网络上的舆情传播与观点演化模型研究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2018</a:t>
            </a:r>
          </a:p>
        </p:txBody>
      </p:sp>
      <p:sp>
        <p:nvSpPr>
          <p:cNvPr id="6" name="文本框 5">
            <a:extLst>
              <a:ext uri="{FF2B5EF4-FFF2-40B4-BE49-F238E27FC236}">
                <a16:creationId xmlns:a16="http://schemas.microsoft.com/office/drawing/2014/main" id="{52B09A87-9FA1-EEC0-ECF7-9386CADF4FDF}"/>
              </a:ext>
            </a:extLst>
          </p:cNvPr>
          <p:cNvSpPr txBox="1"/>
          <p:nvPr/>
        </p:nvSpPr>
        <p:spPr>
          <a:xfrm>
            <a:off x="3835699" y="912128"/>
            <a:ext cx="4073507" cy="584775"/>
          </a:xfrm>
          <a:prstGeom prst="rect">
            <a:avLst/>
          </a:prstGeom>
          <a:noFill/>
        </p:spPr>
        <p:txBody>
          <a:bodyPr wrap="square">
            <a:spAutoFit/>
          </a:bodyPr>
          <a:lstStyle/>
          <a:p>
            <a:r>
              <a:rPr lang="zh-CN" altLang="en-US" sz="3200" b="1" dirty="0">
                <a:solidFill>
                  <a:srgbClr val="000000"/>
                </a:solidFill>
                <a:effectLst/>
                <a:latin typeface="FZSSK--GBK1-0"/>
              </a:rPr>
              <a:t>舆情传播≈流行病传播</a:t>
            </a:r>
            <a:endParaRPr lang="zh-CN" altLang="en-US" sz="3200" dirty="0"/>
          </a:p>
        </p:txBody>
      </p:sp>
      <p:pic>
        <p:nvPicPr>
          <p:cNvPr id="3" name="Picture 4">
            <a:extLst>
              <a:ext uri="{FF2B5EF4-FFF2-40B4-BE49-F238E27FC236}">
                <a16:creationId xmlns:a16="http://schemas.microsoft.com/office/drawing/2014/main" id="{2B0E1A2C-9158-A1AB-4868-089C22152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2141714"/>
            <a:ext cx="3624761" cy="1931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CBEB1A-CA26-8981-4C1E-3C0A50A74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664" y="2843643"/>
            <a:ext cx="6624736" cy="124009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1612A9B4-EE78-2859-7403-0939648B7D57}"/>
              </a:ext>
            </a:extLst>
          </p:cNvPr>
          <p:cNvSpPr txBox="1"/>
          <p:nvPr/>
        </p:nvSpPr>
        <p:spPr>
          <a:xfrm>
            <a:off x="1755457" y="4698338"/>
            <a:ext cx="928581" cy="584775"/>
          </a:xfrm>
          <a:prstGeom prst="rect">
            <a:avLst/>
          </a:prstGeom>
          <a:noFill/>
        </p:spPr>
        <p:txBody>
          <a:bodyPr wrap="square">
            <a:spAutoFit/>
          </a:bodyPr>
          <a:lstStyle/>
          <a:p>
            <a:r>
              <a:rPr lang="en-US" altLang="zh-CN" sz="3200" b="1" dirty="0">
                <a:solidFill>
                  <a:srgbClr val="000000"/>
                </a:solidFill>
                <a:effectLst/>
                <a:latin typeface="+mn-ea"/>
              </a:rPr>
              <a:t>SIS</a:t>
            </a:r>
            <a:endParaRPr lang="zh-CN" altLang="en-US" sz="3200" dirty="0">
              <a:latin typeface="+mn-ea"/>
            </a:endParaRPr>
          </a:p>
        </p:txBody>
      </p:sp>
      <p:sp>
        <p:nvSpPr>
          <p:cNvPr id="11" name="文本框 10">
            <a:extLst>
              <a:ext uri="{FF2B5EF4-FFF2-40B4-BE49-F238E27FC236}">
                <a16:creationId xmlns:a16="http://schemas.microsoft.com/office/drawing/2014/main" id="{BE19B99A-D4B9-C5BD-EFC5-CC8B6456CD1A}"/>
              </a:ext>
            </a:extLst>
          </p:cNvPr>
          <p:cNvSpPr txBox="1"/>
          <p:nvPr/>
        </p:nvSpPr>
        <p:spPr>
          <a:xfrm>
            <a:off x="7909206" y="4635272"/>
            <a:ext cx="928581" cy="584775"/>
          </a:xfrm>
          <a:prstGeom prst="rect">
            <a:avLst/>
          </a:prstGeom>
          <a:noFill/>
        </p:spPr>
        <p:txBody>
          <a:bodyPr wrap="square">
            <a:spAutoFit/>
          </a:bodyPr>
          <a:lstStyle/>
          <a:p>
            <a:r>
              <a:rPr lang="en-US" altLang="zh-CN" sz="3200" b="1" dirty="0">
                <a:solidFill>
                  <a:srgbClr val="000000"/>
                </a:solidFill>
                <a:effectLst/>
                <a:latin typeface="+mn-ea"/>
              </a:rPr>
              <a:t>SIR</a:t>
            </a:r>
            <a:endParaRPr lang="zh-CN" altLang="en-US" sz="3200" dirty="0">
              <a:latin typeface="+mn-ea"/>
            </a:endParaRPr>
          </a:p>
        </p:txBody>
      </p:sp>
    </p:spTree>
    <p:extLst>
      <p:ext uri="{BB962C8B-B14F-4D97-AF65-F5344CB8AC3E}">
        <p14:creationId xmlns:p14="http://schemas.microsoft.com/office/powerpoint/2010/main" val="394739382"/>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19</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传播动力学</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陈静</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复杂网络上基于流行病学的舆情传播模型及其规律研究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吉林</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吉林大学</a:t>
            </a:r>
            <a:r>
              <a:rPr lang="en-US" altLang="zh-CN" sz="1400" b="1" dirty="0">
                <a:latin typeface="Times New Roman" panose="02020603050405020304" pitchFamily="18" charset="0"/>
                <a:cs typeface="Times New Roman" panose="02020603050405020304" pitchFamily="18" charset="0"/>
              </a:rPr>
              <a:t>, 2013.</a:t>
            </a:r>
          </a:p>
        </p:txBody>
      </p:sp>
      <p:pic>
        <p:nvPicPr>
          <p:cNvPr id="8" name="图片 7">
            <a:extLst>
              <a:ext uri="{FF2B5EF4-FFF2-40B4-BE49-F238E27FC236}">
                <a16:creationId xmlns:a16="http://schemas.microsoft.com/office/drawing/2014/main" id="{9B013076-E96D-4558-B8FD-64B7792DBC73}"/>
              </a:ext>
            </a:extLst>
          </p:cNvPr>
          <p:cNvPicPr>
            <a:picLocks noChangeAspect="1"/>
          </p:cNvPicPr>
          <p:nvPr/>
        </p:nvPicPr>
        <p:blipFill>
          <a:blip r:embed="rId3"/>
          <a:stretch>
            <a:fillRect/>
          </a:stretch>
        </p:blipFill>
        <p:spPr>
          <a:xfrm>
            <a:off x="263352" y="768224"/>
            <a:ext cx="6460387" cy="2691828"/>
          </a:xfrm>
          <a:prstGeom prst="rect">
            <a:avLst/>
          </a:prstGeom>
        </p:spPr>
      </p:pic>
      <p:pic>
        <p:nvPicPr>
          <p:cNvPr id="11" name="图片 10">
            <a:extLst>
              <a:ext uri="{FF2B5EF4-FFF2-40B4-BE49-F238E27FC236}">
                <a16:creationId xmlns:a16="http://schemas.microsoft.com/office/drawing/2014/main" id="{86499F1D-2AE2-7D64-502B-89BCC8542BAA}"/>
              </a:ext>
            </a:extLst>
          </p:cNvPr>
          <p:cNvPicPr>
            <a:picLocks noChangeAspect="1"/>
          </p:cNvPicPr>
          <p:nvPr/>
        </p:nvPicPr>
        <p:blipFill>
          <a:blip r:embed="rId4"/>
          <a:stretch>
            <a:fillRect/>
          </a:stretch>
        </p:blipFill>
        <p:spPr>
          <a:xfrm>
            <a:off x="6355432" y="1495590"/>
            <a:ext cx="5647652" cy="1256964"/>
          </a:xfrm>
          <a:prstGeom prst="rect">
            <a:avLst/>
          </a:prstGeom>
        </p:spPr>
      </p:pic>
      <p:pic>
        <p:nvPicPr>
          <p:cNvPr id="13" name="图片 12">
            <a:extLst>
              <a:ext uri="{FF2B5EF4-FFF2-40B4-BE49-F238E27FC236}">
                <a16:creationId xmlns:a16="http://schemas.microsoft.com/office/drawing/2014/main" id="{2E7E6439-78F0-C53C-7C1F-BA15C818CD80}"/>
              </a:ext>
            </a:extLst>
          </p:cNvPr>
          <p:cNvPicPr>
            <a:picLocks noChangeAspect="1"/>
          </p:cNvPicPr>
          <p:nvPr/>
        </p:nvPicPr>
        <p:blipFill>
          <a:blip r:embed="rId5"/>
          <a:stretch>
            <a:fillRect/>
          </a:stretch>
        </p:blipFill>
        <p:spPr>
          <a:xfrm>
            <a:off x="2063552" y="3517327"/>
            <a:ext cx="8065414" cy="2839026"/>
          </a:xfrm>
          <a:prstGeom prst="rect">
            <a:avLst/>
          </a:prstGeom>
        </p:spPr>
      </p:pic>
    </p:spTree>
    <p:extLst>
      <p:ext uri="{BB962C8B-B14F-4D97-AF65-F5344CB8AC3E}">
        <p14:creationId xmlns:p14="http://schemas.microsoft.com/office/powerpoint/2010/main" val="3958085045"/>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C8029035-49F7-2D4C-B27B-22F15F38483E}"/>
              </a:ext>
            </a:extLst>
          </p:cNvPr>
          <p:cNvSpPr txBox="1"/>
          <p:nvPr/>
        </p:nvSpPr>
        <p:spPr>
          <a:xfrm>
            <a:off x="299356" y="1196752"/>
            <a:ext cx="11593288" cy="5011949"/>
          </a:xfrm>
          <a:prstGeom prst="rect">
            <a:avLst/>
          </a:prstGeom>
          <a:noFill/>
        </p:spPr>
        <p:txBody>
          <a:bodyPr wrap="square" rtlCol="0">
            <a:spAutoFit/>
          </a:bodyPr>
          <a:lstStyle/>
          <a:p>
            <a:pPr marL="514350" indent="-514350">
              <a:lnSpc>
                <a:spcPct val="120000"/>
              </a:lnSpc>
              <a:spcAft>
                <a:spcPts val="600"/>
              </a:spcAft>
              <a:buFontTx/>
              <a:buAutoNum type="arabicPeriod"/>
            </a:pPr>
            <a:r>
              <a:rPr kumimoji="1" lang="zh-CN" altLang="en-US" sz="3000" b="1" dirty="0">
                <a:solidFill>
                  <a:srgbClr val="C00000"/>
                </a:solidFill>
                <a:latin typeface="Helvetica" pitchFamily="2" charset="0"/>
              </a:rPr>
              <a:t>仿真模拟的基本概念</a:t>
            </a:r>
            <a:endParaRPr kumimoji="1" lang="en-US" altLang="zh-CN" sz="3000" b="1" dirty="0">
              <a:solidFill>
                <a:srgbClr val="C00000"/>
              </a:solidFill>
              <a:latin typeface="Helvetica" pitchFamily="2"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仿真模拟的意义</a:t>
            </a:r>
            <a:endParaRPr kumimoji="1" lang="en-US" altLang="zh-CN" sz="3000" dirty="0">
              <a:latin typeface="Candara" panose="020E0502030303020204" pitchFamily="34"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仿真模拟的发展过程</a:t>
            </a:r>
            <a:endParaRPr kumimoji="1" lang="en-US" altLang="zh-CN" sz="3000" dirty="0">
              <a:latin typeface="Candara" panose="020E0502030303020204" pitchFamily="34"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仿真模拟的实现路径</a:t>
            </a:r>
            <a:endParaRPr kumimoji="1" lang="en-US" altLang="zh-CN" sz="3000" dirty="0">
              <a:latin typeface="Candara" panose="020E0502030303020204" pitchFamily="34" charset="0"/>
            </a:endParaRPr>
          </a:p>
          <a:p>
            <a:pPr marL="514350" indent="-514350">
              <a:lnSpc>
                <a:spcPct val="120000"/>
              </a:lnSpc>
              <a:spcAft>
                <a:spcPts val="600"/>
              </a:spcAft>
              <a:buAutoNum type="arabicPeriod"/>
            </a:pPr>
            <a:r>
              <a:rPr kumimoji="1" lang="zh-CN" altLang="en-US" sz="3000" b="1" dirty="0">
                <a:solidFill>
                  <a:srgbClr val="7F7F7F"/>
                </a:solidFill>
                <a:latin typeface="Helvetica" pitchFamily="2" charset="0"/>
              </a:rPr>
              <a:t>舆情演化仿真模拟</a:t>
            </a:r>
            <a:endParaRPr kumimoji="1" lang="en-US" altLang="zh-CN" sz="3000" b="1" dirty="0">
              <a:solidFill>
                <a:srgbClr val="7F7F7F"/>
              </a:solidFill>
              <a:latin typeface="Helvetica" pitchFamily="2" charset="0"/>
            </a:endParaRPr>
          </a:p>
          <a:p>
            <a:pPr marL="514350" indent="-514350">
              <a:lnSpc>
                <a:spcPct val="120000"/>
              </a:lnSpc>
              <a:spcAft>
                <a:spcPts val="600"/>
              </a:spcAft>
              <a:buAutoNum type="arabicPeriod"/>
            </a:pPr>
            <a:r>
              <a:rPr kumimoji="1" lang="en-US" altLang="zh-CN" sz="3000" b="1" dirty="0">
                <a:solidFill>
                  <a:schemeClr val="tx1">
                    <a:lumMod val="50000"/>
                    <a:lumOff val="50000"/>
                  </a:schemeClr>
                </a:solidFill>
                <a:latin typeface="Helvetica" pitchFamily="2" charset="0"/>
              </a:rPr>
              <a:t>ABM</a:t>
            </a:r>
            <a:r>
              <a:rPr kumimoji="1" lang="zh-CN" altLang="en-US" sz="3000" b="1" dirty="0">
                <a:solidFill>
                  <a:schemeClr val="tx1">
                    <a:lumMod val="50000"/>
                    <a:lumOff val="50000"/>
                  </a:schemeClr>
                </a:solidFill>
                <a:latin typeface="Helvetica" pitchFamily="2" charset="0"/>
              </a:rPr>
              <a:t>舆情演化仿真的理论方法</a:t>
            </a:r>
            <a:endParaRPr kumimoji="1" lang="en-US" altLang="zh-CN" sz="3000" b="1" dirty="0">
              <a:solidFill>
                <a:schemeClr val="tx1">
                  <a:lumMod val="50000"/>
                  <a:lumOff val="50000"/>
                </a:schemeClr>
              </a:solidFill>
              <a:latin typeface="Helvetica" pitchFamily="2" charset="0"/>
            </a:endParaRPr>
          </a:p>
          <a:p>
            <a:pPr marL="514350" indent="-514350">
              <a:lnSpc>
                <a:spcPct val="120000"/>
              </a:lnSpc>
              <a:spcAft>
                <a:spcPts val="600"/>
              </a:spcAft>
              <a:buAutoNum type="arabicPeriod"/>
            </a:pPr>
            <a:r>
              <a:rPr kumimoji="1" lang="zh-CN" altLang="en-US" sz="3000" b="1" dirty="0">
                <a:solidFill>
                  <a:schemeClr val="tx1">
                    <a:lumMod val="50000"/>
                    <a:lumOff val="50000"/>
                  </a:schemeClr>
                </a:solidFill>
                <a:latin typeface="Helvetica" pitchFamily="2" charset="0"/>
              </a:rPr>
              <a:t>展望</a:t>
            </a:r>
            <a:endParaRPr kumimoji="1" lang="en-US" altLang="zh-CN" sz="3000" b="1" dirty="0">
              <a:solidFill>
                <a:schemeClr val="tx1">
                  <a:lumMod val="50000"/>
                  <a:lumOff val="50000"/>
                </a:schemeClr>
              </a:solidFill>
              <a:latin typeface="Helvetica" pitchFamily="2" charset="0"/>
            </a:endParaRPr>
          </a:p>
          <a:p>
            <a:pPr>
              <a:lnSpc>
                <a:spcPct val="120000"/>
              </a:lnSpc>
              <a:spcAft>
                <a:spcPts val="600"/>
              </a:spcAft>
            </a:pPr>
            <a:endParaRPr kumimoji="1" lang="en-US" altLang="zh-CN" sz="3000" b="1" dirty="0">
              <a:solidFill>
                <a:schemeClr val="tx1">
                  <a:lumMod val="50000"/>
                  <a:lumOff val="50000"/>
                </a:schemeClr>
              </a:solidFill>
              <a:latin typeface="Helvetica" pitchFamily="2" charset="0"/>
            </a:endParaRPr>
          </a:p>
        </p:txBody>
      </p:sp>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en-US" altLang="zh-CN" sz="3200" b="1" dirty="0">
                <a:solidFill>
                  <a:schemeClr val="tx1"/>
                </a:solidFill>
                <a:latin typeface="+mj-ea"/>
                <a:cs typeface="+mn-ea"/>
                <a:sym typeface="+mn-lt"/>
              </a:rPr>
              <a:t>Outline</a:t>
            </a:r>
            <a:endParaRPr lang="zh-CN" altLang="en-US" sz="3200" b="1" dirty="0">
              <a:solidFill>
                <a:schemeClr val="tx1"/>
              </a:solidFill>
              <a:latin typeface="+mj-ea"/>
              <a:cs typeface="+mn-ea"/>
              <a:sym typeface="+mn-lt"/>
            </a:endParaRPr>
          </a:p>
        </p:txBody>
      </p:sp>
    </p:spTree>
    <p:extLst>
      <p:ext uri="{BB962C8B-B14F-4D97-AF65-F5344CB8AC3E}">
        <p14:creationId xmlns:p14="http://schemas.microsoft.com/office/powerpoint/2010/main" val="906969842"/>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20</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观点动力学</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离散观点</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81328"/>
            <a:ext cx="11344320" cy="443711"/>
          </a:xfrm>
          <a:prstGeom prst="rect">
            <a:avLst/>
          </a:prstGeom>
        </p:spPr>
        <p:txBody>
          <a:bodyPr vert="horz" wrap="square" lIns="0" tIns="12700" rIns="0" bIns="0" rtlCol="0">
            <a:spAutoFit/>
          </a:bodyPr>
          <a:lstStyle/>
          <a:p>
            <a:r>
              <a:rPr lang="en-US" altLang="zh-CN" sz="1400" b="1" dirty="0" err="1">
                <a:latin typeface="Times New Roman" panose="02020603050405020304" pitchFamily="18" charset="0"/>
                <a:cs typeface="Times New Roman" panose="02020603050405020304" pitchFamily="18" charset="0"/>
              </a:rPr>
              <a:t>Hassani</a:t>
            </a:r>
            <a:r>
              <a:rPr lang="en-US" altLang="zh-CN" sz="1400" b="1" dirty="0">
                <a:latin typeface="Times New Roman" panose="02020603050405020304" pitchFamily="18" charset="0"/>
                <a:cs typeface="Times New Roman" panose="02020603050405020304" pitchFamily="18" charset="0"/>
              </a:rPr>
              <a:t> H, </a:t>
            </a:r>
            <a:r>
              <a:rPr lang="en-US" altLang="zh-CN" sz="1400" b="1" dirty="0" err="1">
                <a:latin typeface="Times New Roman" panose="02020603050405020304" pitchFamily="18" charset="0"/>
                <a:cs typeface="Times New Roman" panose="02020603050405020304" pitchFamily="18" charset="0"/>
              </a:rPr>
              <a:t>Razavi</a:t>
            </a:r>
            <a:r>
              <a:rPr lang="en-US" altLang="zh-CN" sz="1400" b="1" dirty="0">
                <a:latin typeface="Times New Roman" panose="02020603050405020304" pitchFamily="18" charset="0"/>
                <a:cs typeface="Times New Roman" panose="02020603050405020304" pitchFamily="18" charset="0"/>
              </a:rPr>
              <a:t>-Far R, </a:t>
            </a:r>
            <a:r>
              <a:rPr lang="en-US" altLang="zh-CN" sz="1400" b="1" dirty="0" err="1">
                <a:latin typeface="Times New Roman" panose="02020603050405020304" pitchFamily="18" charset="0"/>
                <a:cs typeface="Times New Roman" panose="02020603050405020304" pitchFamily="18" charset="0"/>
              </a:rPr>
              <a:t>Saif</a:t>
            </a:r>
            <a:r>
              <a:rPr lang="en-US" altLang="zh-CN" sz="1400" b="1" dirty="0">
                <a:latin typeface="Times New Roman" panose="02020603050405020304" pitchFamily="18" charset="0"/>
                <a:cs typeface="Times New Roman" panose="02020603050405020304" pitchFamily="18" charset="0"/>
              </a:rPr>
              <a:t> M, et al. Classical dynamic consensus and opinion dynamics models: A survey of recent trends and methodologies[J]. Information Fusion, 2022, 88: 22-40.</a:t>
            </a:r>
          </a:p>
        </p:txBody>
      </p:sp>
      <p:pic>
        <p:nvPicPr>
          <p:cNvPr id="5" name="图片 4">
            <a:extLst>
              <a:ext uri="{FF2B5EF4-FFF2-40B4-BE49-F238E27FC236}">
                <a16:creationId xmlns:a16="http://schemas.microsoft.com/office/drawing/2014/main" id="{4DABD76A-C2AE-CEEE-E0E4-CBD3810E2A72}"/>
              </a:ext>
            </a:extLst>
          </p:cNvPr>
          <p:cNvPicPr>
            <a:picLocks noChangeAspect="1"/>
          </p:cNvPicPr>
          <p:nvPr/>
        </p:nvPicPr>
        <p:blipFill>
          <a:blip r:embed="rId3"/>
          <a:stretch>
            <a:fillRect/>
          </a:stretch>
        </p:blipFill>
        <p:spPr>
          <a:xfrm>
            <a:off x="263351" y="1008692"/>
            <a:ext cx="5600311" cy="2094486"/>
          </a:xfrm>
          <a:prstGeom prst="rect">
            <a:avLst/>
          </a:prstGeom>
        </p:spPr>
      </p:pic>
      <p:pic>
        <p:nvPicPr>
          <p:cNvPr id="7" name="图片 6">
            <a:extLst>
              <a:ext uri="{FF2B5EF4-FFF2-40B4-BE49-F238E27FC236}">
                <a16:creationId xmlns:a16="http://schemas.microsoft.com/office/drawing/2014/main" id="{1583612C-2804-BF46-5B33-31EA070D8E47}"/>
              </a:ext>
            </a:extLst>
          </p:cNvPr>
          <p:cNvPicPr>
            <a:picLocks noChangeAspect="1"/>
          </p:cNvPicPr>
          <p:nvPr/>
        </p:nvPicPr>
        <p:blipFill>
          <a:blip r:embed="rId4"/>
          <a:stretch>
            <a:fillRect/>
          </a:stretch>
        </p:blipFill>
        <p:spPr>
          <a:xfrm>
            <a:off x="6203143" y="1177061"/>
            <a:ext cx="5400724" cy="1802854"/>
          </a:xfrm>
          <a:prstGeom prst="rect">
            <a:avLst/>
          </a:prstGeom>
        </p:spPr>
      </p:pic>
      <p:pic>
        <p:nvPicPr>
          <p:cNvPr id="10" name="图片 9">
            <a:extLst>
              <a:ext uri="{FF2B5EF4-FFF2-40B4-BE49-F238E27FC236}">
                <a16:creationId xmlns:a16="http://schemas.microsoft.com/office/drawing/2014/main" id="{ED18D71F-9669-AB08-33E9-281CEFAFA1BB}"/>
              </a:ext>
            </a:extLst>
          </p:cNvPr>
          <p:cNvPicPr>
            <a:picLocks noChangeAspect="1"/>
          </p:cNvPicPr>
          <p:nvPr/>
        </p:nvPicPr>
        <p:blipFill>
          <a:blip r:embed="rId5"/>
          <a:stretch>
            <a:fillRect/>
          </a:stretch>
        </p:blipFill>
        <p:spPr>
          <a:xfrm>
            <a:off x="364798" y="3202284"/>
            <a:ext cx="5570873" cy="2736304"/>
          </a:xfrm>
          <a:prstGeom prst="rect">
            <a:avLst/>
          </a:prstGeom>
        </p:spPr>
      </p:pic>
      <p:pic>
        <p:nvPicPr>
          <p:cNvPr id="14" name="图片 13">
            <a:extLst>
              <a:ext uri="{FF2B5EF4-FFF2-40B4-BE49-F238E27FC236}">
                <a16:creationId xmlns:a16="http://schemas.microsoft.com/office/drawing/2014/main" id="{0FA55497-B0DC-66CA-2A8F-804BC1D47A02}"/>
              </a:ext>
            </a:extLst>
          </p:cNvPr>
          <p:cNvPicPr>
            <a:picLocks noChangeAspect="1"/>
          </p:cNvPicPr>
          <p:nvPr/>
        </p:nvPicPr>
        <p:blipFill>
          <a:blip r:embed="rId6"/>
          <a:stretch>
            <a:fillRect/>
          </a:stretch>
        </p:blipFill>
        <p:spPr>
          <a:xfrm>
            <a:off x="5935671" y="3975059"/>
            <a:ext cx="5935669" cy="1527994"/>
          </a:xfrm>
          <a:prstGeom prst="rect">
            <a:avLst/>
          </a:prstGeom>
        </p:spPr>
      </p:pic>
      <p:sp>
        <p:nvSpPr>
          <p:cNvPr id="3" name="矩形 2">
            <a:extLst>
              <a:ext uri="{FF2B5EF4-FFF2-40B4-BE49-F238E27FC236}">
                <a16:creationId xmlns:a16="http://schemas.microsoft.com/office/drawing/2014/main" id="{34CC86BE-7C26-B345-B577-EA6B5E53C1A3}"/>
              </a:ext>
            </a:extLst>
          </p:cNvPr>
          <p:cNvSpPr/>
          <p:nvPr/>
        </p:nvSpPr>
        <p:spPr>
          <a:xfrm>
            <a:off x="263352" y="3297809"/>
            <a:ext cx="11809312" cy="2736304"/>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80402842-8E16-35D0-2331-35306F78C291}"/>
              </a:ext>
            </a:extLst>
          </p:cNvPr>
          <p:cNvSpPr/>
          <p:nvPr/>
        </p:nvSpPr>
        <p:spPr>
          <a:xfrm>
            <a:off x="263352" y="1004289"/>
            <a:ext cx="5600311" cy="2203977"/>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05E5B8E0-3C74-3C0E-386E-5C4DEA043514}"/>
              </a:ext>
            </a:extLst>
          </p:cNvPr>
          <p:cNvSpPr/>
          <p:nvPr/>
        </p:nvSpPr>
        <p:spPr>
          <a:xfrm>
            <a:off x="6031342" y="1004289"/>
            <a:ext cx="6041322" cy="2203977"/>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pic>
        <p:nvPicPr>
          <p:cNvPr id="7170" name="Picture 2">
            <a:extLst>
              <a:ext uri="{FF2B5EF4-FFF2-40B4-BE49-F238E27FC236}">
                <a16:creationId xmlns:a16="http://schemas.microsoft.com/office/drawing/2014/main" id="{7949B0E8-C455-A2A5-7CB7-52C173C3EF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3378" y="1216558"/>
            <a:ext cx="6041322" cy="4595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009626"/>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21</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观点动力学</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连续观点</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513100"/>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王龙</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田野</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杜金铭</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社会网络上的观念动力学</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中国科学</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信息科学</a:t>
            </a:r>
            <a:r>
              <a:rPr lang="en-US" altLang="zh-CN" sz="1400" b="1" dirty="0">
                <a:latin typeface="Times New Roman" panose="02020603050405020304" pitchFamily="18" charset="0"/>
                <a:cs typeface="Times New Roman" panose="02020603050405020304" pitchFamily="18" charset="0"/>
              </a:rPr>
              <a:t>, 2018, 48(1): 3-23.</a:t>
            </a:r>
          </a:p>
        </p:txBody>
      </p:sp>
      <p:pic>
        <p:nvPicPr>
          <p:cNvPr id="5" name="图片 4">
            <a:extLst>
              <a:ext uri="{FF2B5EF4-FFF2-40B4-BE49-F238E27FC236}">
                <a16:creationId xmlns:a16="http://schemas.microsoft.com/office/drawing/2014/main" id="{7338294F-EABC-3909-CB76-47629CD799A5}"/>
              </a:ext>
            </a:extLst>
          </p:cNvPr>
          <p:cNvPicPr>
            <a:picLocks noChangeAspect="1"/>
          </p:cNvPicPr>
          <p:nvPr/>
        </p:nvPicPr>
        <p:blipFill>
          <a:blip r:embed="rId3"/>
          <a:stretch>
            <a:fillRect/>
          </a:stretch>
        </p:blipFill>
        <p:spPr>
          <a:xfrm>
            <a:off x="911424" y="966144"/>
            <a:ext cx="10021669" cy="2783797"/>
          </a:xfrm>
          <a:prstGeom prst="rect">
            <a:avLst/>
          </a:prstGeom>
        </p:spPr>
      </p:pic>
      <p:pic>
        <p:nvPicPr>
          <p:cNvPr id="7" name="图片 6">
            <a:extLst>
              <a:ext uri="{FF2B5EF4-FFF2-40B4-BE49-F238E27FC236}">
                <a16:creationId xmlns:a16="http://schemas.microsoft.com/office/drawing/2014/main" id="{A8E4A29A-BACF-814F-3258-524A6D0AC106}"/>
              </a:ext>
            </a:extLst>
          </p:cNvPr>
          <p:cNvPicPr>
            <a:picLocks noChangeAspect="1"/>
          </p:cNvPicPr>
          <p:nvPr/>
        </p:nvPicPr>
        <p:blipFill>
          <a:blip r:embed="rId4"/>
          <a:stretch>
            <a:fillRect/>
          </a:stretch>
        </p:blipFill>
        <p:spPr>
          <a:xfrm>
            <a:off x="109626" y="3494119"/>
            <a:ext cx="11458575" cy="1619250"/>
          </a:xfrm>
          <a:prstGeom prst="rect">
            <a:avLst/>
          </a:prstGeom>
        </p:spPr>
      </p:pic>
      <p:pic>
        <p:nvPicPr>
          <p:cNvPr id="10" name="图片 9">
            <a:extLst>
              <a:ext uri="{FF2B5EF4-FFF2-40B4-BE49-F238E27FC236}">
                <a16:creationId xmlns:a16="http://schemas.microsoft.com/office/drawing/2014/main" id="{1A82246A-8CE1-63C9-5D8A-974AFD8EDECA}"/>
              </a:ext>
            </a:extLst>
          </p:cNvPr>
          <p:cNvPicPr>
            <a:picLocks noChangeAspect="1"/>
          </p:cNvPicPr>
          <p:nvPr/>
        </p:nvPicPr>
        <p:blipFill>
          <a:blip r:embed="rId5"/>
          <a:stretch>
            <a:fillRect/>
          </a:stretch>
        </p:blipFill>
        <p:spPr>
          <a:xfrm>
            <a:off x="520706" y="4850209"/>
            <a:ext cx="10541578" cy="1606418"/>
          </a:xfrm>
          <a:prstGeom prst="rect">
            <a:avLst/>
          </a:prstGeom>
        </p:spPr>
      </p:pic>
    </p:spTree>
    <p:extLst>
      <p:ext uri="{BB962C8B-B14F-4D97-AF65-F5344CB8AC3E}">
        <p14:creationId xmlns:p14="http://schemas.microsoft.com/office/powerpoint/2010/main" val="1683840165"/>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22</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观点动力学</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连续观点</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81328"/>
            <a:ext cx="11344320" cy="443711"/>
          </a:xfrm>
          <a:prstGeom prst="rect">
            <a:avLst/>
          </a:prstGeom>
        </p:spPr>
        <p:txBody>
          <a:bodyPr vert="horz" wrap="square" lIns="0" tIns="12700" rIns="0" bIns="0" rtlCol="0">
            <a:spAutoFit/>
          </a:bodyPr>
          <a:lstStyle/>
          <a:p>
            <a:r>
              <a:rPr lang="en-US" altLang="zh-CN" sz="1400" b="1" dirty="0" err="1">
                <a:latin typeface="Times New Roman" panose="02020603050405020304" pitchFamily="18" charset="0"/>
                <a:cs typeface="Times New Roman" panose="02020603050405020304" pitchFamily="18" charset="0"/>
              </a:rPr>
              <a:t>Hassani</a:t>
            </a:r>
            <a:r>
              <a:rPr lang="en-US" altLang="zh-CN" sz="1400" b="1" dirty="0">
                <a:latin typeface="Times New Roman" panose="02020603050405020304" pitchFamily="18" charset="0"/>
                <a:cs typeface="Times New Roman" panose="02020603050405020304" pitchFamily="18" charset="0"/>
              </a:rPr>
              <a:t> H, </a:t>
            </a:r>
            <a:r>
              <a:rPr lang="en-US" altLang="zh-CN" sz="1400" b="1" dirty="0" err="1">
                <a:latin typeface="Times New Roman" panose="02020603050405020304" pitchFamily="18" charset="0"/>
                <a:cs typeface="Times New Roman" panose="02020603050405020304" pitchFamily="18" charset="0"/>
              </a:rPr>
              <a:t>Razavi</a:t>
            </a:r>
            <a:r>
              <a:rPr lang="en-US" altLang="zh-CN" sz="1400" b="1" dirty="0">
                <a:latin typeface="Times New Roman" panose="02020603050405020304" pitchFamily="18" charset="0"/>
                <a:cs typeface="Times New Roman" panose="02020603050405020304" pitchFamily="18" charset="0"/>
              </a:rPr>
              <a:t>-Far R, </a:t>
            </a:r>
            <a:r>
              <a:rPr lang="en-US" altLang="zh-CN" sz="1400" b="1" dirty="0" err="1">
                <a:latin typeface="Times New Roman" panose="02020603050405020304" pitchFamily="18" charset="0"/>
                <a:cs typeface="Times New Roman" panose="02020603050405020304" pitchFamily="18" charset="0"/>
              </a:rPr>
              <a:t>Saif</a:t>
            </a:r>
            <a:r>
              <a:rPr lang="en-US" altLang="zh-CN" sz="1400" b="1" dirty="0">
                <a:latin typeface="Times New Roman" panose="02020603050405020304" pitchFamily="18" charset="0"/>
                <a:cs typeface="Times New Roman" panose="02020603050405020304" pitchFamily="18" charset="0"/>
              </a:rPr>
              <a:t> M, et al. Classical dynamic consensus and opinion dynamics models: A survey of recent trends and methodologies[J]. Information Fusion, 2022, 88: 22-40.</a:t>
            </a:r>
          </a:p>
        </p:txBody>
      </p:sp>
      <p:pic>
        <p:nvPicPr>
          <p:cNvPr id="7" name="图片 6">
            <a:extLst>
              <a:ext uri="{FF2B5EF4-FFF2-40B4-BE49-F238E27FC236}">
                <a16:creationId xmlns:a16="http://schemas.microsoft.com/office/drawing/2014/main" id="{A25F829D-319B-CD97-8DFA-8D59A57E5443}"/>
              </a:ext>
            </a:extLst>
          </p:cNvPr>
          <p:cNvPicPr>
            <a:picLocks noChangeAspect="1"/>
          </p:cNvPicPr>
          <p:nvPr/>
        </p:nvPicPr>
        <p:blipFill>
          <a:blip r:embed="rId3"/>
          <a:stretch>
            <a:fillRect/>
          </a:stretch>
        </p:blipFill>
        <p:spPr>
          <a:xfrm>
            <a:off x="1847528" y="1614080"/>
            <a:ext cx="7868123" cy="760699"/>
          </a:xfrm>
          <a:prstGeom prst="rect">
            <a:avLst/>
          </a:prstGeom>
        </p:spPr>
      </p:pic>
      <p:pic>
        <p:nvPicPr>
          <p:cNvPr id="12" name="图片 11">
            <a:extLst>
              <a:ext uri="{FF2B5EF4-FFF2-40B4-BE49-F238E27FC236}">
                <a16:creationId xmlns:a16="http://schemas.microsoft.com/office/drawing/2014/main" id="{746B8F0B-90A7-4C2F-B47C-1A8CE9A895F7}"/>
              </a:ext>
            </a:extLst>
          </p:cNvPr>
          <p:cNvPicPr>
            <a:picLocks noChangeAspect="1"/>
          </p:cNvPicPr>
          <p:nvPr/>
        </p:nvPicPr>
        <p:blipFill>
          <a:blip r:embed="rId4"/>
          <a:stretch>
            <a:fillRect/>
          </a:stretch>
        </p:blipFill>
        <p:spPr>
          <a:xfrm>
            <a:off x="1668266" y="2780928"/>
            <a:ext cx="8020475" cy="2622975"/>
          </a:xfrm>
          <a:prstGeom prst="rect">
            <a:avLst/>
          </a:prstGeom>
        </p:spPr>
      </p:pic>
      <p:sp>
        <p:nvSpPr>
          <p:cNvPr id="11" name="文本框 10">
            <a:extLst>
              <a:ext uri="{FF2B5EF4-FFF2-40B4-BE49-F238E27FC236}">
                <a16:creationId xmlns:a16="http://schemas.microsoft.com/office/drawing/2014/main" id="{A3C612A1-F5EF-CE67-0F6D-E9F9B5D90E4C}"/>
              </a:ext>
            </a:extLst>
          </p:cNvPr>
          <p:cNvSpPr txBox="1"/>
          <p:nvPr/>
        </p:nvSpPr>
        <p:spPr>
          <a:xfrm>
            <a:off x="15900" y="852425"/>
            <a:ext cx="7113814" cy="523220"/>
          </a:xfrm>
          <a:prstGeom prst="rect">
            <a:avLst/>
          </a:prstGeom>
          <a:noFill/>
        </p:spPr>
        <p:txBody>
          <a:bodyPr wrap="square">
            <a:spAutoFit/>
          </a:bodyPr>
          <a:lstStyle/>
          <a:p>
            <a:r>
              <a:rPr lang="zh-CN" altLang="en-US" sz="2800" b="1" dirty="0">
                <a:latin typeface="+mn-ea"/>
              </a:rPr>
              <a:t>Defuant–Weisbuch (DW) </a:t>
            </a:r>
            <a:r>
              <a:rPr lang="en-US" altLang="zh-CN" sz="2800" b="1" dirty="0">
                <a:latin typeface="+mn-ea"/>
              </a:rPr>
              <a:t>model</a:t>
            </a:r>
            <a:r>
              <a:rPr lang="zh-CN" altLang="en-US" sz="2800" b="1" dirty="0">
                <a:latin typeface="+mn-ea"/>
              </a:rPr>
              <a:t> </a:t>
            </a:r>
          </a:p>
        </p:txBody>
      </p:sp>
    </p:spTree>
    <p:extLst>
      <p:ext uri="{BB962C8B-B14F-4D97-AF65-F5344CB8AC3E}">
        <p14:creationId xmlns:p14="http://schemas.microsoft.com/office/powerpoint/2010/main" val="2351994131"/>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23</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观点动力学</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连续观点</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81328"/>
            <a:ext cx="11344320" cy="443711"/>
          </a:xfrm>
          <a:prstGeom prst="rect">
            <a:avLst/>
          </a:prstGeom>
        </p:spPr>
        <p:txBody>
          <a:bodyPr vert="horz" wrap="square" lIns="0" tIns="12700" rIns="0" bIns="0" rtlCol="0">
            <a:spAutoFit/>
          </a:bodyPr>
          <a:lstStyle/>
          <a:p>
            <a:r>
              <a:rPr lang="en-US" altLang="zh-CN" sz="1400" b="1" dirty="0" err="1">
                <a:latin typeface="Times New Roman" panose="02020603050405020304" pitchFamily="18" charset="0"/>
                <a:cs typeface="Times New Roman" panose="02020603050405020304" pitchFamily="18" charset="0"/>
              </a:rPr>
              <a:t>Hassani</a:t>
            </a:r>
            <a:r>
              <a:rPr lang="en-US" altLang="zh-CN" sz="1400" b="1" dirty="0">
                <a:latin typeface="Times New Roman" panose="02020603050405020304" pitchFamily="18" charset="0"/>
                <a:cs typeface="Times New Roman" panose="02020603050405020304" pitchFamily="18" charset="0"/>
              </a:rPr>
              <a:t> H, </a:t>
            </a:r>
            <a:r>
              <a:rPr lang="en-US" altLang="zh-CN" sz="1400" b="1" dirty="0" err="1">
                <a:latin typeface="Times New Roman" panose="02020603050405020304" pitchFamily="18" charset="0"/>
                <a:cs typeface="Times New Roman" panose="02020603050405020304" pitchFamily="18" charset="0"/>
              </a:rPr>
              <a:t>Razavi</a:t>
            </a:r>
            <a:r>
              <a:rPr lang="en-US" altLang="zh-CN" sz="1400" b="1" dirty="0">
                <a:latin typeface="Times New Roman" panose="02020603050405020304" pitchFamily="18" charset="0"/>
                <a:cs typeface="Times New Roman" panose="02020603050405020304" pitchFamily="18" charset="0"/>
              </a:rPr>
              <a:t>-Far R, </a:t>
            </a:r>
            <a:r>
              <a:rPr lang="en-US" altLang="zh-CN" sz="1400" b="1" dirty="0" err="1">
                <a:latin typeface="Times New Roman" panose="02020603050405020304" pitchFamily="18" charset="0"/>
                <a:cs typeface="Times New Roman" panose="02020603050405020304" pitchFamily="18" charset="0"/>
              </a:rPr>
              <a:t>Saif</a:t>
            </a:r>
            <a:r>
              <a:rPr lang="en-US" altLang="zh-CN" sz="1400" b="1" dirty="0">
                <a:latin typeface="Times New Roman" panose="02020603050405020304" pitchFamily="18" charset="0"/>
                <a:cs typeface="Times New Roman" panose="02020603050405020304" pitchFamily="18" charset="0"/>
              </a:rPr>
              <a:t> M, et al. Classical dynamic consensus and opinion dynamics models: A survey of recent trends and methodologies[J]. Information Fusion, 2022, 88: 22-40.</a:t>
            </a:r>
          </a:p>
        </p:txBody>
      </p:sp>
      <p:pic>
        <p:nvPicPr>
          <p:cNvPr id="14" name="图片 13">
            <a:extLst>
              <a:ext uri="{FF2B5EF4-FFF2-40B4-BE49-F238E27FC236}">
                <a16:creationId xmlns:a16="http://schemas.microsoft.com/office/drawing/2014/main" id="{3CE7B9DF-4CC9-F915-5711-9AB542BABC22}"/>
              </a:ext>
            </a:extLst>
          </p:cNvPr>
          <p:cNvPicPr>
            <a:picLocks noChangeAspect="1"/>
          </p:cNvPicPr>
          <p:nvPr/>
        </p:nvPicPr>
        <p:blipFill>
          <a:blip r:embed="rId3"/>
          <a:stretch>
            <a:fillRect/>
          </a:stretch>
        </p:blipFill>
        <p:spPr>
          <a:xfrm>
            <a:off x="2048387" y="1703638"/>
            <a:ext cx="8095225" cy="4088147"/>
          </a:xfrm>
          <a:prstGeom prst="rect">
            <a:avLst/>
          </a:prstGeom>
        </p:spPr>
      </p:pic>
      <p:sp>
        <p:nvSpPr>
          <p:cNvPr id="3" name="文本框 2">
            <a:extLst>
              <a:ext uri="{FF2B5EF4-FFF2-40B4-BE49-F238E27FC236}">
                <a16:creationId xmlns:a16="http://schemas.microsoft.com/office/drawing/2014/main" id="{10383F3A-ABFB-45F9-7740-783826576EF0}"/>
              </a:ext>
            </a:extLst>
          </p:cNvPr>
          <p:cNvSpPr txBox="1"/>
          <p:nvPr/>
        </p:nvSpPr>
        <p:spPr>
          <a:xfrm>
            <a:off x="145502" y="823999"/>
            <a:ext cx="6177642" cy="461665"/>
          </a:xfrm>
          <a:prstGeom prst="rect">
            <a:avLst/>
          </a:prstGeom>
          <a:noFill/>
        </p:spPr>
        <p:txBody>
          <a:bodyPr wrap="square">
            <a:spAutoFit/>
          </a:bodyPr>
          <a:lstStyle/>
          <a:p>
            <a:r>
              <a:rPr lang="zh-CN" altLang="en-US" sz="2400" b="1" dirty="0"/>
              <a:t>Hegselmann–Krause (HK) model.</a:t>
            </a:r>
          </a:p>
        </p:txBody>
      </p:sp>
    </p:spTree>
    <p:extLst>
      <p:ext uri="{BB962C8B-B14F-4D97-AF65-F5344CB8AC3E}">
        <p14:creationId xmlns:p14="http://schemas.microsoft.com/office/powerpoint/2010/main" val="992347736"/>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24</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观点动力学</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81328"/>
            <a:ext cx="11344320" cy="443711"/>
          </a:xfrm>
          <a:prstGeom prst="rect">
            <a:avLst/>
          </a:prstGeom>
        </p:spPr>
        <p:txBody>
          <a:bodyPr vert="horz" wrap="square" lIns="0" tIns="12700" rIns="0" bIns="0" rtlCol="0">
            <a:spAutoFit/>
          </a:bodyPr>
          <a:lstStyle/>
          <a:p>
            <a:r>
              <a:rPr lang="en-US" altLang="zh-CN" sz="1400" b="1" dirty="0" err="1">
                <a:latin typeface="Times New Roman" panose="02020603050405020304" pitchFamily="18" charset="0"/>
                <a:cs typeface="Times New Roman" panose="02020603050405020304" pitchFamily="18" charset="0"/>
              </a:rPr>
              <a:t>Hassani</a:t>
            </a:r>
            <a:r>
              <a:rPr lang="en-US" altLang="zh-CN" sz="1400" b="1" dirty="0">
                <a:latin typeface="Times New Roman" panose="02020603050405020304" pitchFamily="18" charset="0"/>
                <a:cs typeface="Times New Roman" panose="02020603050405020304" pitchFamily="18" charset="0"/>
              </a:rPr>
              <a:t> H, </a:t>
            </a:r>
            <a:r>
              <a:rPr lang="en-US" altLang="zh-CN" sz="1400" b="1" dirty="0" err="1">
                <a:latin typeface="Times New Roman" panose="02020603050405020304" pitchFamily="18" charset="0"/>
                <a:cs typeface="Times New Roman" panose="02020603050405020304" pitchFamily="18" charset="0"/>
              </a:rPr>
              <a:t>Razavi</a:t>
            </a:r>
            <a:r>
              <a:rPr lang="en-US" altLang="zh-CN" sz="1400" b="1" dirty="0">
                <a:latin typeface="Times New Roman" panose="02020603050405020304" pitchFamily="18" charset="0"/>
                <a:cs typeface="Times New Roman" panose="02020603050405020304" pitchFamily="18" charset="0"/>
              </a:rPr>
              <a:t>-Far R, </a:t>
            </a:r>
            <a:r>
              <a:rPr lang="en-US" altLang="zh-CN" sz="1400" b="1" dirty="0" err="1">
                <a:latin typeface="Times New Roman" panose="02020603050405020304" pitchFamily="18" charset="0"/>
                <a:cs typeface="Times New Roman" panose="02020603050405020304" pitchFamily="18" charset="0"/>
              </a:rPr>
              <a:t>Saif</a:t>
            </a:r>
            <a:r>
              <a:rPr lang="en-US" altLang="zh-CN" sz="1400" b="1" dirty="0">
                <a:latin typeface="Times New Roman" panose="02020603050405020304" pitchFamily="18" charset="0"/>
                <a:cs typeface="Times New Roman" panose="02020603050405020304" pitchFamily="18" charset="0"/>
              </a:rPr>
              <a:t> M, et al. Classical dynamic consensus and opinion dynamics models: A survey of recent trends and methodologies[J]. Information Fusion, 2022, 88: 22-40.</a:t>
            </a:r>
          </a:p>
        </p:txBody>
      </p:sp>
      <p:pic>
        <p:nvPicPr>
          <p:cNvPr id="6" name="图片 5">
            <a:extLst>
              <a:ext uri="{FF2B5EF4-FFF2-40B4-BE49-F238E27FC236}">
                <a16:creationId xmlns:a16="http://schemas.microsoft.com/office/drawing/2014/main" id="{F9DB51D1-E186-C566-7484-6EE5ABE942F8}"/>
              </a:ext>
            </a:extLst>
          </p:cNvPr>
          <p:cNvPicPr>
            <a:picLocks noChangeAspect="1"/>
          </p:cNvPicPr>
          <p:nvPr/>
        </p:nvPicPr>
        <p:blipFill>
          <a:blip r:embed="rId3"/>
          <a:stretch>
            <a:fillRect/>
          </a:stretch>
        </p:blipFill>
        <p:spPr>
          <a:xfrm>
            <a:off x="1127448" y="1263488"/>
            <a:ext cx="9937104" cy="4989306"/>
          </a:xfrm>
          <a:prstGeom prst="rect">
            <a:avLst/>
          </a:prstGeom>
        </p:spPr>
      </p:pic>
    </p:spTree>
    <p:extLst>
      <p:ext uri="{BB962C8B-B14F-4D97-AF65-F5344CB8AC3E}">
        <p14:creationId xmlns:p14="http://schemas.microsoft.com/office/powerpoint/2010/main" val="3729564491"/>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25</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a:t>
            </a:r>
            <a:r>
              <a:rPr lang="en-US" altLang="zh-CN" sz="3200" b="1" dirty="0">
                <a:solidFill>
                  <a:schemeClr val="tx1"/>
                </a:solidFill>
                <a:latin typeface="+mj-ea"/>
                <a:cs typeface="+mn-ea"/>
                <a:sym typeface="+mn-lt"/>
              </a:rPr>
              <a:t>MAS</a:t>
            </a:r>
            <a:r>
              <a:rPr lang="zh-CN" altLang="en-US" sz="3200" b="1" dirty="0">
                <a:solidFill>
                  <a:schemeClr val="tx1"/>
                </a:solidFill>
                <a:latin typeface="+mj-ea"/>
                <a:cs typeface="+mn-ea"/>
                <a:sym typeface="+mn-lt"/>
              </a:rPr>
              <a:t>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缪秋云</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MAS </a:t>
            </a:r>
            <a:r>
              <a:rPr lang="zh-CN" altLang="en-US" sz="1400" b="1" dirty="0">
                <a:latin typeface="Times New Roman" panose="02020603050405020304" pitchFamily="18" charset="0"/>
                <a:cs typeface="Times New Roman" panose="02020603050405020304" pitchFamily="18" charset="0"/>
              </a:rPr>
              <a:t>的移动社交网络舆情演化模型构建与仿真研究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2017.</a:t>
            </a:r>
          </a:p>
        </p:txBody>
      </p:sp>
      <p:pic>
        <p:nvPicPr>
          <p:cNvPr id="5" name="图片 4">
            <a:extLst>
              <a:ext uri="{FF2B5EF4-FFF2-40B4-BE49-F238E27FC236}">
                <a16:creationId xmlns:a16="http://schemas.microsoft.com/office/drawing/2014/main" id="{55E25397-9DD3-D9AC-E386-1FB33EDE6D46}"/>
              </a:ext>
            </a:extLst>
          </p:cNvPr>
          <p:cNvPicPr>
            <a:picLocks noChangeAspect="1"/>
          </p:cNvPicPr>
          <p:nvPr/>
        </p:nvPicPr>
        <p:blipFill>
          <a:blip r:embed="rId3"/>
          <a:stretch>
            <a:fillRect/>
          </a:stretch>
        </p:blipFill>
        <p:spPr>
          <a:xfrm>
            <a:off x="2162957" y="1340768"/>
            <a:ext cx="7866086" cy="4737104"/>
          </a:xfrm>
          <a:prstGeom prst="rect">
            <a:avLst/>
          </a:prstGeom>
        </p:spPr>
      </p:pic>
    </p:spTree>
    <p:extLst>
      <p:ext uri="{BB962C8B-B14F-4D97-AF65-F5344CB8AC3E}">
        <p14:creationId xmlns:p14="http://schemas.microsoft.com/office/powerpoint/2010/main" val="1482481950"/>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26</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随机生成网络</a:t>
            </a:r>
          </a:p>
        </p:txBody>
      </p:sp>
      <p:sp>
        <p:nvSpPr>
          <p:cNvPr id="6" name="文本框 5">
            <a:extLst>
              <a:ext uri="{FF2B5EF4-FFF2-40B4-BE49-F238E27FC236}">
                <a16:creationId xmlns:a16="http://schemas.microsoft.com/office/drawing/2014/main" id="{21105013-8A06-C218-CFE3-F0680EC237C4}"/>
              </a:ext>
            </a:extLst>
          </p:cNvPr>
          <p:cNvSpPr txBox="1"/>
          <p:nvPr/>
        </p:nvSpPr>
        <p:spPr>
          <a:xfrm>
            <a:off x="616496" y="1304467"/>
            <a:ext cx="10959008" cy="830997"/>
          </a:xfrm>
          <a:prstGeom prst="rect">
            <a:avLst/>
          </a:prstGeom>
          <a:noFill/>
        </p:spPr>
        <p:txBody>
          <a:bodyPr wrap="square">
            <a:spAutoFit/>
          </a:bodyPr>
          <a:lstStyle/>
          <a:p>
            <a:r>
              <a:rPr lang="zh-CN" altLang="zh-CN" sz="2400" b="1" dirty="0">
                <a:effectLst/>
                <a:latin typeface="+mn-ea"/>
                <a:cs typeface="Times New Roman" panose="02020603050405020304" pitchFamily="18" charset="0"/>
              </a:rPr>
              <a:t>复杂网络是复杂系统的基本元素，复杂系统可以拆分成个体或者群体之间的互相作用网络。</a:t>
            </a:r>
            <a:endParaRPr lang="zh-CN" altLang="en-US" sz="2400" b="1" dirty="0">
              <a:latin typeface="+mn-ea"/>
            </a:endParaRPr>
          </a:p>
        </p:txBody>
      </p:sp>
      <p:pic>
        <p:nvPicPr>
          <p:cNvPr id="2050" name="Picture 2">
            <a:extLst>
              <a:ext uri="{FF2B5EF4-FFF2-40B4-BE49-F238E27FC236}">
                <a16:creationId xmlns:a16="http://schemas.microsoft.com/office/drawing/2014/main" id="{4442972E-CE5A-B95C-90CB-98AE0BA19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2675087"/>
            <a:ext cx="7027370" cy="28630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37BDA72-2B8D-6198-86C4-EC2F655644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6907" y="2402090"/>
            <a:ext cx="3496749" cy="310375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A4B326ED-DD2F-96D8-AF73-89C0B3C5DF8D}"/>
              </a:ext>
            </a:extLst>
          </p:cNvPr>
          <p:cNvSpPr txBox="1"/>
          <p:nvPr/>
        </p:nvSpPr>
        <p:spPr>
          <a:xfrm>
            <a:off x="9019857" y="5721816"/>
            <a:ext cx="1390848" cy="369332"/>
          </a:xfrm>
          <a:prstGeom prst="rect">
            <a:avLst/>
          </a:prstGeom>
          <a:noFill/>
        </p:spPr>
        <p:txBody>
          <a:bodyPr wrap="square">
            <a:spAutoFit/>
          </a:bodyPr>
          <a:lstStyle/>
          <a:p>
            <a:r>
              <a:rPr lang="zh-CN" altLang="en-US" b="1" dirty="0">
                <a:latin typeface="+mn-ea"/>
                <a:cs typeface="Times New Roman" panose="02020603050405020304" pitchFamily="18" charset="0"/>
              </a:rPr>
              <a:t>无标度网络</a:t>
            </a:r>
            <a:endParaRPr lang="zh-CN" altLang="en-US" dirty="0"/>
          </a:p>
        </p:txBody>
      </p:sp>
    </p:spTree>
    <p:extLst>
      <p:ext uri="{BB962C8B-B14F-4D97-AF65-F5344CB8AC3E}">
        <p14:creationId xmlns:p14="http://schemas.microsoft.com/office/powerpoint/2010/main" val="312603580"/>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27</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时变网络</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苏嘉豪</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基于演化博弈的复杂网络信息传播研究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国防科技大学</a:t>
            </a:r>
            <a:r>
              <a:rPr lang="en-US" altLang="zh-CN" sz="1400" b="1" dirty="0">
                <a:latin typeface="Times New Roman" panose="02020603050405020304" pitchFamily="18" charset="0"/>
                <a:cs typeface="Times New Roman" panose="02020603050405020304" pitchFamily="18" charset="0"/>
              </a:rPr>
              <a:t>, 2017.</a:t>
            </a:r>
          </a:p>
        </p:txBody>
      </p:sp>
      <p:sp>
        <p:nvSpPr>
          <p:cNvPr id="5" name="文本框 4">
            <a:extLst>
              <a:ext uri="{FF2B5EF4-FFF2-40B4-BE49-F238E27FC236}">
                <a16:creationId xmlns:a16="http://schemas.microsoft.com/office/drawing/2014/main" id="{23A576EA-D0A1-77C3-322C-E546F570C91A}"/>
              </a:ext>
            </a:extLst>
          </p:cNvPr>
          <p:cNvSpPr txBox="1"/>
          <p:nvPr/>
        </p:nvSpPr>
        <p:spPr>
          <a:xfrm>
            <a:off x="263352" y="1257578"/>
            <a:ext cx="11105587" cy="461665"/>
          </a:xfrm>
          <a:prstGeom prst="rect">
            <a:avLst/>
          </a:prstGeom>
          <a:noFill/>
        </p:spPr>
        <p:txBody>
          <a:bodyPr wrap="square">
            <a:spAutoFit/>
          </a:bodyPr>
          <a:lstStyle/>
          <a:p>
            <a:r>
              <a:rPr lang="zh-CN" altLang="en-US" sz="2400" b="1" dirty="0"/>
              <a:t>现实的社会网络往往是不断变化的，在信息交互的同时，网络结构也是在演化的。</a:t>
            </a:r>
          </a:p>
        </p:txBody>
      </p:sp>
      <p:pic>
        <p:nvPicPr>
          <p:cNvPr id="8" name="图片 7">
            <a:extLst>
              <a:ext uri="{FF2B5EF4-FFF2-40B4-BE49-F238E27FC236}">
                <a16:creationId xmlns:a16="http://schemas.microsoft.com/office/drawing/2014/main" id="{66150166-1E00-D3AC-2776-15DA17E8BACA}"/>
              </a:ext>
            </a:extLst>
          </p:cNvPr>
          <p:cNvPicPr>
            <a:picLocks noChangeAspect="1"/>
          </p:cNvPicPr>
          <p:nvPr/>
        </p:nvPicPr>
        <p:blipFill>
          <a:blip r:embed="rId3"/>
          <a:stretch>
            <a:fillRect/>
          </a:stretch>
        </p:blipFill>
        <p:spPr>
          <a:xfrm>
            <a:off x="1343472" y="2114871"/>
            <a:ext cx="3623717" cy="3485551"/>
          </a:xfrm>
          <a:prstGeom prst="rect">
            <a:avLst/>
          </a:prstGeom>
        </p:spPr>
      </p:pic>
      <p:pic>
        <p:nvPicPr>
          <p:cNvPr id="11" name="图片 10">
            <a:extLst>
              <a:ext uri="{FF2B5EF4-FFF2-40B4-BE49-F238E27FC236}">
                <a16:creationId xmlns:a16="http://schemas.microsoft.com/office/drawing/2014/main" id="{ABA07131-8812-EAD0-E601-BC3A6F60C35E}"/>
              </a:ext>
            </a:extLst>
          </p:cNvPr>
          <p:cNvPicPr>
            <a:picLocks noChangeAspect="1"/>
          </p:cNvPicPr>
          <p:nvPr/>
        </p:nvPicPr>
        <p:blipFill>
          <a:blip r:embed="rId4"/>
          <a:stretch>
            <a:fillRect/>
          </a:stretch>
        </p:blipFill>
        <p:spPr>
          <a:xfrm>
            <a:off x="7224813" y="2064546"/>
            <a:ext cx="3906143" cy="3520668"/>
          </a:xfrm>
          <a:prstGeom prst="rect">
            <a:avLst/>
          </a:prstGeom>
        </p:spPr>
      </p:pic>
      <p:sp>
        <p:nvSpPr>
          <p:cNvPr id="12" name="箭头: 右 11">
            <a:extLst>
              <a:ext uri="{FF2B5EF4-FFF2-40B4-BE49-F238E27FC236}">
                <a16:creationId xmlns:a16="http://schemas.microsoft.com/office/drawing/2014/main" id="{25DE67AE-52F8-F439-5D62-6819110C9AC1}"/>
              </a:ext>
            </a:extLst>
          </p:cNvPr>
          <p:cNvSpPr/>
          <p:nvPr/>
        </p:nvSpPr>
        <p:spPr>
          <a:xfrm>
            <a:off x="5411924" y="3204504"/>
            <a:ext cx="1224136" cy="792088"/>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56583642"/>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28</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真实社交网络</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李丹丹</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社会网络上的舆情传播与观点演化模型研究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2018.</a:t>
            </a:r>
          </a:p>
        </p:txBody>
      </p:sp>
      <p:pic>
        <p:nvPicPr>
          <p:cNvPr id="5" name="图片 4">
            <a:extLst>
              <a:ext uri="{FF2B5EF4-FFF2-40B4-BE49-F238E27FC236}">
                <a16:creationId xmlns:a16="http://schemas.microsoft.com/office/drawing/2014/main" id="{8FE82BD4-E6DA-976C-FBDF-91E57C7DB8EA}"/>
              </a:ext>
            </a:extLst>
          </p:cNvPr>
          <p:cNvPicPr>
            <a:picLocks noChangeAspect="1"/>
          </p:cNvPicPr>
          <p:nvPr/>
        </p:nvPicPr>
        <p:blipFill>
          <a:blip r:embed="rId3"/>
          <a:stretch>
            <a:fillRect/>
          </a:stretch>
        </p:blipFill>
        <p:spPr>
          <a:xfrm>
            <a:off x="695400" y="1710960"/>
            <a:ext cx="11020143" cy="3600400"/>
          </a:xfrm>
          <a:prstGeom prst="rect">
            <a:avLst/>
          </a:prstGeom>
        </p:spPr>
      </p:pic>
    </p:spTree>
    <p:extLst>
      <p:ext uri="{BB962C8B-B14F-4D97-AF65-F5344CB8AC3E}">
        <p14:creationId xmlns:p14="http://schemas.microsoft.com/office/powerpoint/2010/main" val="3045013994"/>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29</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数据驱动的网络生成</a:t>
            </a:r>
          </a:p>
        </p:txBody>
      </p:sp>
      <p:sp>
        <p:nvSpPr>
          <p:cNvPr id="7" name="文本框 6">
            <a:extLst>
              <a:ext uri="{FF2B5EF4-FFF2-40B4-BE49-F238E27FC236}">
                <a16:creationId xmlns:a16="http://schemas.microsoft.com/office/drawing/2014/main" id="{5D36B5DC-A37E-4996-3EA0-D5306FE88E0F}"/>
              </a:ext>
            </a:extLst>
          </p:cNvPr>
          <p:cNvSpPr txBox="1"/>
          <p:nvPr/>
        </p:nvSpPr>
        <p:spPr>
          <a:xfrm>
            <a:off x="1559496" y="5052614"/>
            <a:ext cx="3096344" cy="523220"/>
          </a:xfrm>
          <a:prstGeom prst="rect">
            <a:avLst/>
          </a:prstGeom>
          <a:noFill/>
        </p:spPr>
        <p:txBody>
          <a:bodyPr wrap="square">
            <a:spAutoFit/>
          </a:bodyPr>
          <a:lstStyle/>
          <a:p>
            <a:r>
              <a:rPr lang="zh-CN" altLang="en-US" sz="2800" b="1" dirty="0">
                <a:effectLst/>
                <a:latin typeface="+mn-ea"/>
                <a:cs typeface="Times New Roman" panose="02020603050405020304" pitchFamily="18" charset="0"/>
              </a:rPr>
              <a:t>非网络结构数据</a:t>
            </a:r>
            <a:endParaRPr lang="zh-CN" altLang="en-US" sz="2800" b="1" dirty="0">
              <a:latin typeface="+mn-ea"/>
            </a:endParaRPr>
          </a:p>
        </p:txBody>
      </p:sp>
      <p:pic>
        <p:nvPicPr>
          <p:cNvPr id="4101" name="Picture 5">
            <a:extLst>
              <a:ext uri="{FF2B5EF4-FFF2-40B4-BE49-F238E27FC236}">
                <a16:creationId xmlns:a16="http://schemas.microsoft.com/office/drawing/2014/main" id="{013FF6F7-0A1A-218C-7ECE-AEF896C62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357" y="1805386"/>
            <a:ext cx="4142590" cy="2761726"/>
          </a:xfrm>
          <a:prstGeom prst="rect">
            <a:avLst/>
          </a:prstGeom>
          <a:noFill/>
          <a:extLst>
            <a:ext uri="{909E8E84-426E-40DD-AFC4-6F175D3DCCD1}">
              <a14:hiddenFill xmlns:a14="http://schemas.microsoft.com/office/drawing/2010/main">
                <a:solidFill>
                  <a:srgbClr val="FFFFFF"/>
                </a:solidFill>
              </a14:hiddenFill>
            </a:ext>
          </a:extLst>
        </p:spPr>
      </p:pic>
      <p:sp>
        <p:nvSpPr>
          <p:cNvPr id="13" name="箭头: 右 12">
            <a:extLst>
              <a:ext uri="{FF2B5EF4-FFF2-40B4-BE49-F238E27FC236}">
                <a16:creationId xmlns:a16="http://schemas.microsoft.com/office/drawing/2014/main" id="{6DC44C5B-74E8-E42E-2B98-07C429A783DE}"/>
              </a:ext>
            </a:extLst>
          </p:cNvPr>
          <p:cNvSpPr/>
          <p:nvPr/>
        </p:nvSpPr>
        <p:spPr>
          <a:xfrm>
            <a:off x="5791496" y="2924944"/>
            <a:ext cx="1224136" cy="792088"/>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854FCCB5-1541-A004-C69C-67B9A6BED252}"/>
              </a:ext>
            </a:extLst>
          </p:cNvPr>
          <p:cNvSpPr txBox="1"/>
          <p:nvPr/>
        </p:nvSpPr>
        <p:spPr>
          <a:xfrm>
            <a:off x="8529328" y="5065165"/>
            <a:ext cx="1750888" cy="523220"/>
          </a:xfrm>
          <a:prstGeom prst="rect">
            <a:avLst/>
          </a:prstGeom>
          <a:noFill/>
        </p:spPr>
        <p:txBody>
          <a:bodyPr wrap="square">
            <a:spAutoFit/>
          </a:bodyPr>
          <a:lstStyle/>
          <a:p>
            <a:r>
              <a:rPr lang="zh-CN" altLang="en-US" sz="2800" b="1" dirty="0">
                <a:latin typeface="+mn-ea"/>
                <a:cs typeface="Times New Roman" panose="02020603050405020304" pitchFamily="18" charset="0"/>
              </a:rPr>
              <a:t>网络结构</a:t>
            </a:r>
            <a:endParaRPr lang="zh-CN" altLang="en-US" sz="2800" b="1" dirty="0">
              <a:latin typeface="+mn-ea"/>
            </a:endParaRPr>
          </a:p>
        </p:txBody>
      </p:sp>
      <p:pic>
        <p:nvPicPr>
          <p:cNvPr id="4103" name="Picture 7">
            <a:extLst>
              <a:ext uri="{FF2B5EF4-FFF2-40B4-BE49-F238E27FC236}">
                <a16:creationId xmlns:a16="http://schemas.microsoft.com/office/drawing/2014/main" id="{51A7080B-46E3-4D29-5261-57CE04025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576" y="1616879"/>
            <a:ext cx="3340393" cy="334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363906"/>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仿真模拟的意义</a:t>
            </a:r>
          </a:p>
        </p:txBody>
      </p:sp>
      <p:pic>
        <p:nvPicPr>
          <p:cNvPr id="1026" name="Picture 2">
            <a:extLst>
              <a:ext uri="{FF2B5EF4-FFF2-40B4-BE49-F238E27FC236}">
                <a16:creationId xmlns:a16="http://schemas.microsoft.com/office/drawing/2014/main" id="{DCA6B6D1-15F0-EC5D-A10A-3DACAA396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345" y="894422"/>
            <a:ext cx="7515285" cy="4910168"/>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474DC932-8CBB-CC3A-44E5-E03609149595}"/>
              </a:ext>
            </a:extLst>
          </p:cNvPr>
          <p:cNvSpPr txBox="1"/>
          <p:nvPr/>
        </p:nvSpPr>
        <p:spPr>
          <a:xfrm>
            <a:off x="911423" y="5991126"/>
            <a:ext cx="10153128" cy="830997"/>
          </a:xfrm>
          <a:prstGeom prst="rect">
            <a:avLst/>
          </a:prstGeom>
          <a:noFill/>
        </p:spPr>
        <p:txBody>
          <a:bodyPr wrap="square">
            <a:spAutoFit/>
          </a:bodyPr>
          <a:lstStyle/>
          <a:p>
            <a:pPr algn="ctr"/>
            <a:r>
              <a:rPr lang="zh-CN" altLang="en-US" sz="2400" b="1" dirty="0">
                <a:solidFill>
                  <a:srgbClr val="000000"/>
                </a:solidFill>
                <a:effectLst/>
                <a:latin typeface="FZSSK--GBK1-0"/>
              </a:rPr>
              <a:t>在风洞实验室</a:t>
            </a:r>
            <a:r>
              <a:rPr lang="en-US" altLang="zh-CN" sz="2400" b="1" dirty="0">
                <a:solidFill>
                  <a:srgbClr val="000000"/>
                </a:solidFill>
                <a:effectLst/>
                <a:latin typeface="E-BZ"/>
              </a:rPr>
              <a:t>, </a:t>
            </a:r>
            <a:r>
              <a:rPr lang="zh-CN" altLang="en-US" sz="2400" b="1" dirty="0">
                <a:solidFill>
                  <a:srgbClr val="000000"/>
                </a:solidFill>
                <a:effectLst/>
                <a:latin typeface="FZSSK--GBK1-0"/>
              </a:rPr>
              <a:t>科学家以人工方式产生并且精确控制气流</a:t>
            </a:r>
            <a:r>
              <a:rPr lang="en-US" altLang="zh-CN" sz="2400" b="1" dirty="0">
                <a:solidFill>
                  <a:srgbClr val="000000"/>
                </a:solidFill>
                <a:effectLst/>
                <a:latin typeface="E-BZ"/>
              </a:rPr>
              <a:t>, </a:t>
            </a:r>
          </a:p>
          <a:p>
            <a:pPr algn="ctr"/>
            <a:r>
              <a:rPr lang="zh-CN" altLang="en-US" sz="2400" b="1" dirty="0">
                <a:solidFill>
                  <a:srgbClr val="000000"/>
                </a:solidFill>
                <a:effectLst/>
                <a:latin typeface="FZSSK--GBK1-0"/>
              </a:rPr>
              <a:t>模拟飞行器周围气体的流动情况</a:t>
            </a:r>
            <a:endParaRPr lang="zh-CN" altLang="en-US" sz="2400" b="1" dirty="0"/>
          </a:p>
        </p:txBody>
      </p:sp>
    </p:spTree>
    <p:extLst>
      <p:ext uri="{BB962C8B-B14F-4D97-AF65-F5344CB8AC3E}">
        <p14:creationId xmlns:p14="http://schemas.microsoft.com/office/powerpoint/2010/main" val="2564559082"/>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30</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数据驱动的网络生成</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樊宗臣</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面向社会舆情事件的人工社会建模与仿真研究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长沙</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国防科技大学</a:t>
            </a:r>
            <a:r>
              <a:rPr lang="en-US" altLang="zh-CN" sz="1400" b="1" dirty="0">
                <a:latin typeface="Times New Roman" panose="02020603050405020304" pitchFamily="18" charset="0"/>
                <a:cs typeface="Times New Roman" panose="02020603050405020304" pitchFamily="18" charset="0"/>
              </a:rPr>
              <a:t>, 2015.</a:t>
            </a:r>
          </a:p>
        </p:txBody>
      </p:sp>
      <p:pic>
        <p:nvPicPr>
          <p:cNvPr id="6" name="图片 5">
            <a:extLst>
              <a:ext uri="{FF2B5EF4-FFF2-40B4-BE49-F238E27FC236}">
                <a16:creationId xmlns:a16="http://schemas.microsoft.com/office/drawing/2014/main" id="{7679D8A2-09C2-A706-9CDB-306627ACB8BC}"/>
              </a:ext>
            </a:extLst>
          </p:cNvPr>
          <p:cNvPicPr>
            <a:picLocks noChangeAspect="1"/>
          </p:cNvPicPr>
          <p:nvPr/>
        </p:nvPicPr>
        <p:blipFill>
          <a:blip r:embed="rId3"/>
          <a:stretch>
            <a:fillRect/>
          </a:stretch>
        </p:blipFill>
        <p:spPr>
          <a:xfrm>
            <a:off x="3287688" y="1573621"/>
            <a:ext cx="6015728" cy="4786984"/>
          </a:xfrm>
          <a:prstGeom prst="rect">
            <a:avLst/>
          </a:prstGeom>
        </p:spPr>
      </p:pic>
      <p:sp>
        <p:nvSpPr>
          <p:cNvPr id="7" name="文本框 6">
            <a:extLst>
              <a:ext uri="{FF2B5EF4-FFF2-40B4-BE49-F238E27FC236}">
                <a16:creationId xmlns:a16="http://schemas.microsoft.com/office/drawing/2014/main" id="{5D36B5DC-A37E-4996-3EA0-D5306FE88E0F}"/>
              </a:ext>
            </a:extLst>
          </p:cNvPr>
          <p:cNvSpPr txBox="1"/>
          <p:nvPr/>
        </p:nvSpPr>
        <p:spPr>
          <a:xfrm>
            <a:off x="2999656" y="985195"/>
            <a:ext cx="6864128" cy="523220"/>
          </a:xfrm>
          <a:prstGeom prst="rect">
            <a:avLst/>
          </a:prstGeom>
          <a:noFill/>
        </p:spPr>
        <p:txBody>
          <a:bodyPr wrap="square">
            <a:spAutoFit/>
          </a:bodyPr>
          <a:lstStyle/>
          <a:p>
            <a:r>
              <a:rPr lang="zh-CN" altLang="en-US" sz="2800" b="1" dirty="0">
                <a:effectLst/>
                <a:latin typeface="+mn-ea"/>
                <a:cs typeface="Times New Roman" panose="02020603050405020304" pitchFamily="18" charset="0"/>
              </a:rPr>
              <a:t>面向合成人口的社会关系网络生成算法</a:t>
            </a:r>
            <a:endParaRPr lang="zh-CN" altLang="en-US" sz="2800" b="1" dirty="0">
              <a:latin typeface="+mn-ea"/>
            </a:endParaRPr>
          </a:p>
        </p:txBody>
      </p:sp>
    </p:spTree>
    <p:extLst>
      <p:ext uri="{BB962C8B-B14F-4D97-AF65-F5344CB8AC3E}">
        <p14:creationId xmlns:p14="http://schemas.microsoft.com/office/powerpoint/2010/main" val="416852527"/>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31</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高阶交互网络</a:t>
            </a:r>
          </a:p>
        </p:txBody>
      </p:sp>
      <p:sp>
        <p:nvSpPr>
          <p:cNvPr id="5" name="文本框 4">
            <a:extLst>
              <a:ext uri="{FF2B5EF4-FFF2-40B4-BE49-F238E27FC236}">
                <a16:creationId xmlns:a16="http://schemas.microsoft.com/office/drawing/2014/main" id="{D2CBB81A-EE98-C361-5989-6B2521795141}"/>
              </a:ext>
            </a:extLst>
          </p:cNvPr>
          <p:cNvSpPr txBox="1"/>
          <p:nvPr/>
        </p:nvSpPr>
        <p:spPr>
          <a:xfrm>
            <a:off x="1343472" y="1185132"/>
            <a:ext cx="9152111" cy="461665"/>
          </a:xfrm>
          <a:prstGeom prst="rect">
            <a:avLst/>
          </a:prstGeom>
          <a:noFill/>
        </p:spPr>
        <p:txBody>
          <a:bodyPr wrap="square">
            <a:spAutoFit/>
          </a:bodyPr>
          <a:lstStyle/>
          <a:p>
            <a:r>
              <a:rPr lang="zh-CN" altLang="en-US" sz="2400" dirty="0">
                <a:latin typeface="黑体" panose="02010609060101010101" pitchFamily="49" charset="-122"/>
                <a:ea typeface="黑体" panose="02010609060101010101" pitchFamily="49" charset="-122"/>
              </a:rPr>
              <a:t>高阶网络的两种表示方式：</a:t>
            </a:r>
            <a:r>
              <a:rPr lang="zh-CN" altLang="en-US" sz="2400" b="1" dirty="0">
                <a:latin typeface="黑体" panose="02010609060101010101" pitchFamily="49" charset="-122"/>
                <a:ea typeface="黑体" panose="02010609060101010101" pitchFamily="49" charset="-122"/>
              </a:rPr>
              <a:t>超图</a:t>
            </a:r>
            <a:r>
              <a:rPr lang="zh-CN" altLang="en-US" sz="2400" dirty="0">
                <a:latin typeface="黑体" panose="02010609060101010101" pitchFamily="49" charset="-122"/>
                <a:ea typeface="黑体" panose="02010609060101010101" pitchFamily="49" charset="-122"/>
              </a:rPr>
              <a:t>和</a:t>
            </a:r>
            <a:r>
              <a:rPr lang="zh-CN" altLang="en-US" sz="2400" b="1" dirty="0">
                <a:latin typeface="黑体" panose="02010609060101010101" pitchFamily="49" charset="-122"/>
                <a:ea typeface="黑体" panose="02010609060101010101" pitchFamily="49" charset="-122"/>
              </a:rPr>
              <a:t>单纯复形网络</a:t>
            </a:r>
          </a:p>
        </p:txBody>
      </p:sp>
      <p:pic>
        <p:nvPicPr>
          <p:cNvPr id="6" name="图片 5">
            <a:extLst>
              <a:ext uri="{FF2B5EF4-FFF2-40B4-BE49-F238E27FC236}">
                <a16:creationId xmlns:a16="http://schemas.microsoft.com/office/drawing/2014/main" id="{600CE01C-44F2-15A2-5D4F-E72F49045571}"/>
              </a:ext>
            </a:extLst>
          </p:cNvPr>
          <p:cNvPicPr>
            <a:picLocks noChangeAspect="1"/>
          </p:cNvPicPr>
          <p:nvPr/>
        </p:nvPicPr>
        <p:blipFill>
          <a:blip r:embed="rId3"/>
          <a:stretch>
            <a:fillRect/>
          </a:stretch>
        </p:blipFill>
        <p:spPr>
          <a:xfrm>
            <a:off x="1489922" y="2187543"/>
            <a:ext cx="9490674" cy="2599885"/>
          </a:xfrm>
          <a:prstGeom prst="rect">
            <a:avLst/>
          </a:prstGeom>
        </p:spPr>
      </p:pic>
      <p:sp>
        <p:nvSpPr>
          <p:cNvPr id="7" name="文本框 6">
            <a:extLst>
              <a:ext uri="{FF2B5EF4-FFF2-40B4-BE49-F238E27FC236}">
                <a16:creationId xmlns:a16="http://schemas.microsoft.com/office/drawing/2014/main" id="{4B79DDA7-7805-F8E5-8B26-DDC284AD3D8D}"/>
              </a:ext>
            </a:extLst>
          </p:cNvPr>
          <p:cNvSpPr txBox="1"/>
          <p:nvPr/>
        </p:nvSpPr>
        <p:spPr>
          <a:xfrm>
            <a:off x="2226219" y="5407646"/>
            <a:ext cx="1854154" cy="461665"/>
          </a:xfrm>
          <a:prstGeom prst="rect">
            <a:avLst/>
          </a:prstGeom>
          <a:noFill/>
        </p:spPr>
        <p:txBody>
          <a:bodyPr wrap="square">
            <a:spAutoFit/>
          </a:bodyPr>
          <a:lstStyle/>
          <a:p>
            <a:r>
              <a:rPr lang="zh-CN" altLang="en-US" sz="2400" dirty="0">
                <a:latin typeface="黑体" panose="02010609060101010101" pitchFamily="49" charset="-122"/>
                <a:ea typeface="黑体" panose="02010609060101010101" pitchFamily="49" charset="-122"/>
              </a:rPr>
              <a:t>点对点交互 </a:t>
            </a:r>
            <a:endParaRPr lang="zh-CN" altLang="en-US" sz="2400" b="1" dirty="0">
              <a:latin typeface="黑体" panose="02010609060101010101" pitchFamily="49" charset="-122"/>
              <a:ea typeface="黑体" panose="02010609060101010101" pitchFamily="49" charset="-122"/>
            </a:endParaRPr>
          </a:p>
        </p:txBody>
      </p:sp>
      <p:sp>
        <p:nvSpPr>
          <p:cNvPr id="8" name="箭头: 下 7">
            <a:extLst>
              <a:ext uri="{FF2B5EF4-FFF2-40B4-BE49-F238E27FC236}">
                <a16:creationId xmlns:a16="http://schemas.microsoft.com/office/drawing/2014/main" id="{050DD014-E8BA-5F38-D070-D54A05D2164D}"/>
              </a:ext>
            </a:extLst>
          </p:cNvPr>
          <p:cNvSpPr/>
          <p:nvPr/>
        </p:nvSpPr>
        <p:spPr>
          <a:xfrm rot="16200000">
            <a:off x="5187977" y="5119448"/>
            <a:ext cx="823496" cy="1116836"/>
          </a:xfrm>
          <a:prstGeom prst="downArrow">
            <a:avLst/>
          </a:prstGeom>
          <a:solidFill>
            <a:schemeClr val="accent6">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20090DA6-4079-B015-2DD7-D3B2B21AF05B}"/>
              </a:ext>
            </a:extLst>
          </p:cNvPr>
          <p:cNvSpPr txBox="1"/>
          <p:nvPr/>
        </p:nvSpPr>
        <p:spPr>
          <a:xfrm>
            <a:off x="7153143" y="5407645"/>
            <a:ext cx="2791839" cy="461665"/>
          </a:xfrm>
          <a:prstGeom prst="rect">
            <a:avLst/>
          </a:prstGeom>
          <a:noFill/>
        </p:spPr>
        <p:txBody>
          <a:bodyPr wrap="square">
            <a:spAutoFit/>
          </a:bodyPr>
          <a:lstStyle/>
          <a:p>
            <a:r>
              <a:rPr lang="zh-CN" altLang="en-US" sz="2400" b="1" dirty="0">
                <a:solidFill>
                  <a:srgbClr val="FF0000"/>
                </a:solidFill>
                <a:latin typeface="黑体" panose="02010609060101010101" pitchFamily="49" charset="-122"/>
                <a:ea typeface="黑体" panose="02010609060101010101" pitchFamily="49" charset="-122"/>
              </a:rPr>
              <a:t>多个体 多元交互</a:t>
            </a:r>
          </a:p>
        </p:txBody>
      </p:sp>
    </p:spTree>
    <p:extLst>
      <p:ext uri="{BB962C8B-B14F-4D97-AF65-F5344CB8AC3E}">
        <p14:creationId xmlns:p14="http://schemas.microsoft.com/office/powerpoint/2010/main" val="2976428820"/>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32</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超图</a:t>
            </a:r>
          </a:p>
        </p:txBody>
      </p:sp>
      <p:pic>
        <p:nvPicPr>
          <p:cNvPr id="3" name="图片 2">
            <a:extLst>
              <a:ext uri="{FF2B5EF4-FFF2-40B4-BE49-F238E27FC236}">
                <a16:creationId xmlns:a16="http://schemas.microsoft.com/office/drawing/2014/main" id="{D0CBF570-CAB4-07E1-7C84-467FC4400B29}"/>
              </a:ext>
            </a:extLst>
          </p:cNvPr>
          <p:cNvPicPr>
            <a:picLocks noChangeAspect="1"/>
          </p:cNvPicPr>
          <p:nvPr/>
        </p:nvPicPr>
        <p:blipFill>
          <a:blip r:embed="rId3"/>
          <a:stretch>
            <a:fillRect/>
          </a:stretch>
        </p:blipFill>
        <p:spPr>
          <a:xfrm>
            <a:off x="2736964" y="980728"/>
            <a:ext cx="6580370" cy="4104456"/>
          </a:xfrm>
          <a:prstGeom prst="rect">
            <a:avLst/>
          </a:prstGeom>
        </p:spPr>
      </p:pic>
      <p:sp>
        <p:nvSpPr>
          <p:cNvPr id="11" name="文本框 10">
            <a:extLst>
              <a:ext uri="{FF2B5EF4-FFF2-40B4-BE49-F238E27FC236}">
                <a16:creationId xmlns:a16="http://schemas.microsoft.com/office/drawing/2014/main" id="{B38CA5E9-0792-545B-A321-9A290A19E1E7}"/>
              </a:ext>
            </a:extLst>
          </p:cNvPr>
          <p:cNvSpPr txBox="1"/>
          <p:nvPr/>
        </p:nvSpPr>
        <p:spPr>
          <a:xfrm>
            <a:off x="2567608" y="5274006"/>
            <a:ext cx="6768928" cy="1569660"/>
          </a:xfrm>
          <a:prstGeom prst="rect">
            <a:avLst/>
          </a:prstGeom>
          <a:noFill/>
        </p:spPr>
        <p:txBody>
          <a:bodyPr wrap="square">
            <a:spAutoFit/>
          </a:bodyPr>
          <a:lstStyle/>
          <a:p>
            <a:pPr marL="342900" indent="-342900">
              <a:buFont typeface="Arial" panose="020B0604020202020204" pitchFamily="34" charset="0"/>
              <a:buChar char="•"/>
            </a:pPr>
            <a:r>
              <a:rPr lang="zh-CN" altLang="en-US" sz="2400" dirty="0">
                <a:latin typeface="黑体" panose="02010609060101010101" pitchFamily="49" charset="-122"/>
                <a:ea typeface="黑体" panose="02010609060101010101" pitchFamily="49" charset="-122"/>
              </a:rPr>
              <a:t>科学家合作关系 </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论文和科研项目</a:t>
            </a:r>
            <a:r>
              <a:rPr lang="en-US" altLang="zh-CN" sz="2400" dirty="0">
                <a:latin typeface="黑体" panose="02010609060101010101" pitchFamily="49" charset="-122"/>
                <a:ea typeface="黑体" panose="02010609060101010101" pitchFamily="49" charset="-122"/>
              </a:rPr>
              <a:t>) </a:t>
            </a:r>
            <a:r>
              <a:rPr lang="en-US" altLang="zh-CN" sz="2400" b="0" i="0" dirty="0" err="1">
                <a:solidFill>
                  <a:srgbClr val="0000FF"/>
                </a:solidFill>
                <a:effectLst/>
                <a:latin typeface="黑体" panose="02010609060101010101" pitchFamily="49" charset="-122"/>
                <a:ea typeface="黑体" panose="02010609060101010101" pitchFamily="49" charset="-122"/>
              </a:rPr>
              <a:t>Erdös</a:t>
            </a:r>
            <a:r>
              <a:rPr lang="zh-CN" altLang="en-US" sz="2400" dirty="0">
                <a:solidFill>
                  <a:srgbClr val="0000FF"/>
                </a:solidFill>
                <a:latin typeface="黑体" panose="02010609060101010101" pitchFamily="49" charset="-122"/>
                <a:ea typeface="黑体" panose="02010609060101010101" pitchFamily="49" charset="-122"/>
              </a:rPr>
              <a:t>数</a:t>
            </a:r>
            <a:endParaRPr lang="en-US" altLang="zh-CN" sz="2400" dirty="0">
              <a:solidFill>
                <a:srgbClr val="0000FF"/>
              </a:solidFill>
              <a:latin typeface="黑体" panose="02010609060101010101" pitchFamily="49" charset="-122"/>
              <a:ea typeface="黑体" panose="02010609060101010101" pitchFamily="49" charset="-122"/>
            </a:endParaRPr>
          </a:p>
          <a:p>
            <a:pPr marL="342900" indent="-342900">
              <a:buFont typeface="Arial" panose="020B0604020202020204" pitchFamily="34" charset="0"/>
              <a:buChar char="•"/>
            </a:pPr>
            <a:r>
              <a:rPr lang="zh-CN" altLang="en-US" sz="2400" dirty="0">
                <a:latin typeface="黑体" panose="02010609060101010101" pitchFamily="49" charset="-122"/>
                <a:ea typeface="黑体" panose="02010609060101010101" pitchFamily="49" charset="-122"/>
              </a:rPr>
              <a:t>演员合作关系 </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影视作品</a:t>
            </a:r>
            <a:r>
              <a:rPr lang="en-US" altLang="zh-CN" sz="2400" dirty="0">
                <a:latin typeface="黑体" panose="02010609060101010101" pitchFamily="49" charset="-122"/>
                <a:ea typeface="黑体" panose="02010609060101010101" pitchFamily="49" charset="-122"/>
              </a:rPr>
              <a:t>) </a:t>
            </a:r>
            <a:r>
              <a:rPr lang="en-US" altLang="zh-CN" sz="2400" dirty="0">
                <a:solidFill>
                  <a:srgbClr val="0000FF"/>
                </a:solidFill>
                <a:latin typeface="黑体" panose="02010609060101010101" pitchFamily="49" charset="-122"/>
                <a:ea typeface="黑体" panose="02010609060101010101" pitchFamily="49" charset="-122"/>
              </a:rPr>
              <a:t>Bacon</a:t>
            </a:r>
            <a:r>
              <a:rPr lang="zh-CN" altLang="en-US" sz="2400" dirty="0">
                <a:solidFill>
                  <a:srgbClr val="0000FF"/>
                </a:solidFill>
                <a:latin typeface="黑体" panose="02010609060101010101" pitchFamily="49" charset="-122"/>
                <a:ea typeface="黑体" panose="02010609060101010101" pitchFamily="49" charset="-122"/>
              </a:rPr>
              <a:t>数</a:t>
            </a:r>
            <a:endParaRPr lang="en-US" altLang="zh-CN" sz="2400" dirty="0">
              <a:solidFill>
                <a:srgbClr val="0000FF"/>
              </a:solidFill>
              <a:latin typeface="黑体" panose="02010609060101010101" pitchFamily="49" charset="-122"/>
              <a:ea typeface="黑体" panose="02010609060101010101" pitchFamily="49" charset="-122"/>
            </a:endParaRPr>
          </a:p>
          <a:p>
            <a:pPr marL="342900" indent="-342900">
              <a:buFont typeface="Arial" panose="020B0604020202020204" pitchFamily="34" charset="0"/>
              <a:buChar char="•"/>
            </a:pPr>
            <a:r>
              <a:rPr lang="zh-CN" altLang="en-US" sz="2400" dirty="0">
                <a:latin typeface="黑体" panose="02010609060101010101" pitchFamily="49" charset="-122"/>
                <a:ea typeface="黑体" panose="02010609060101010101" pitchFamily="49" charset="-122"/>
              </a:rPr>
              <a:t>社交关系 </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群聊</a:t>
            </a:r>
            <a:r>
              <a:rPr lang="en-US" altLang="zh-CN" sz="2400" dirty="0">
                <a:latin typeface="黑体" panose="02010609060101010101" pitchFamily="49" charset="-122"/>
                <a:ea typeface="黑体" panose="02010609060101010101" pitchFamily="49" charset="-122"/>
              </a:rPr>
              <a:t>)</a:t>
            </a:r>
          </a:p>
          <a:p>
            <a:pPr marL="342900" indent="-342900">
              <a:buFont typeface="Arial" panose="020B0604020202020204" pitchFamily="34" charset="0"/>
              <a:buChar char="•"/>
            </a:pPr>
            <a:endParaRPr lang="zh-CN" altLang="en-US" sz="24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59702886"/>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33</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超图</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索琪</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郭进利</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超网络中的舆情传播模型及仿真研究</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计算机应用研究</a:t>
            </a:r>
            <a:r>
              <a:rPr lang="en-US" altLang="zh-CN" sz="1400" b="1" dirty="0">
                <a:latin typeface="Times New Roman" panose="02020603050405020304" pitchFamily="18" charset="0"/>
                <a:cs typeface="Times New Roman" panose="02020603050405020304" pitchFamily="18" charset="0"/>
              </a:rPr>
              <a:t>, 2017, 34(9): 2629-2632.</a:t>
            </a:r>
          </a:p>
        </p:txBody>
      </p:sp>
      <p:pic>
        <p:nvPicPr>
          <p:cNvPr id="3" name="图片 2">
            <a:extLst>
              <a:ext uri="{FF2B5EF4-FFF2-40B4-BE49-F238E27FC236}">
                <a16:creationId xmlns:a16="http://schemas.microsoft.com/office/drawing/2014/main" id="{9A3CB4BF-06FE-0C1E-D39F-040DA7C9340C}"/>
              </a:ext>
            </a:extLst>
          </p:cNvPr>
          <p:cNvPicPr>
            <a:picLocks noChangeAspect="1"/>
          </p:cNvPicPr>
          <p:nvPr/>
        </p:nvPicPr>
        <p:blipFill>
          <a:blip r:embed="rId3"/>
          <a:stretch>
            <a:fillRect/>
          </a:stretch>
        </p:blipFill>
        <p:spPr>
          <a:xfrm>
            <a:off x="2560846" y="1104231"/>
            <a:ext cx="7070305" cy="2141780"/>
          </a:xfrm>
          <a:prstGeom prst="rect">
            <a:avLst/>
          </a:prstGeom>
        </p:spPr>
      </p:pic>
      <p:pic>
        <p:nvPicPr>
          <p:cNvPr id="6" name="图片 5">
            <a:extLst>
              <a:ext uri="{FF2B5EF4-FFF2-40B4-BE49-F238E27FC236}">
                <a16:creationId xmlns:a16="http://schemas.microsoft.com/office/drawing/2014/main" id="{0A84E881-CCA3-648E-1658-5351B4F324EB}"/>
              </a:ext>
            </a:extLst>
          </p:cNvPr>
          <p:cNvPicPr>
            <a:picLocks noChangeAspect="1"/>
          </p:cNvPicPr>
          <p:nvPr/>
        </p:nvPicPr>
        <p:blipFill>
          <a:blip r:embed="rId4"/>
          <a:stretch>
            <a:fillRect/>
          </a:stretch>
        </p:blipFill>
        <p:spPr>
          <a:xfrm>
            <a:off x="1739516" y="4000791"/>
            <a:ext cx="8712968" cy="2538125"/>
          </a:xfrm>
          <a:prstGeom prst="rect">
            <a:avLst/>
          </a:prstGeom>
        </p:spPr>
      </p:pic>
      <p:sp>
        <p:nvSpPr>
          <p:cNvPr id="7" name="文本框 6">
            <a:extLst>
              <a:ext uri="{FF2B5EF4-FFF2-40B4-BE49-F238E27FC236}">
                <a16:creationId xmlns:a16="http://schemas.microsoft.com/office/drawing/2014/main" id="{FF388074-F302-99D9-8528-BF3FBDE6259D}"/>
              </a:ext>
            </a:extLst>
          </p:cNvPr>
          <p:cNvSpPr txBox="1"/>
          <p:nvPr/>
        </p:nvSpPr>
        <p:spPr>
          <a:xfrm>
            <a:off x="4547116" y="804970"/>
            <a:ext cx="3816424" cy="461665"/>
          </a:xfrm>
          <a:prstGeom prst="rect">
            <a:avLst/>
          </a:prstGeom>
          <a:noFill/>
        </p:spPr>
        <p:txBody>
          <a:bodyPr wrap="square">
            <a:spAutoFit/>
          </a:bodyPr>
          <a:lstStyle/>
          <a:p>
            <a:r>
              <a:rPr lang="zh-CN" altLang="en-US" sz="2400" b="1" dirty="0">
                <a:latin typeface="+mn-ea"/>
                <a:cs typeface="Times New Roman" panose="02020603050405020304" pitchFamily="18" charset="0"/>
              </a:rPr>
              <a:t>超图演化生成示意图</a:t>
            </a:r>
            <a:endParaRPr lang="zh-CN" altLang="en-US" sz="2400" b="1" dirty="0">
              <a:latin typeface="+mn-ea"/>
            </a:endParaRPr>
          </a:p>
        </p:txBody>
      </p:sp>
      <p:sp>
        <p:nvSpPr>
          <p:cNvPr id="8" name="文本框 13">
            <a:extLst>
              <a:ext uri="{FF2B5EF4-FFF2-40B4-BE49-F238E27FC236}">
                <a16:creationId xmlns:a16="http://schemas.microsoft.com/office/drawing/2014/main" id="{854FCCB5-1541-A004-C69C-67B9A6BED252}"/>
              </a:ext>
            </a:extLst>
          </p:cNvPr>
          <p:cNvSpPr txBox="1"/>
          <p:nvPr/>
        </p:nvSpPr>
        <p:spPr>
          <a:xfrm>
            <a:off x="4187787" y="3495985"/>
            <a:ext cx="4535081"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atin typeface="+mn-ea"/>
                <a:cs typeface="Times New Roman" panose="02020603050405020304" pitchFamily="18" charset="0"/>
              </a:rPr>
              <a:t>超图下的舆情演化示意图</a:t>
            </a:r>
            <a:endParaRPr lang="zh-CN" altLang="en-US" sz="2400" b="1" dirty="0">
              <a:latin typeface="+mn-ea"/>
            </a:endParaRPr>
          </a:p>
        </p:txBody>
      </p:sp>
    </p:spTree>
    <p:extLst>
      <p:ext uri="{BB962C8B-B14F-4D97-AF65-F5344CB8AC3E}">
        <p14:creationId xmlns:p14="http://schemas.microsoft.com/office/powerpoint/2010/main" val="757176997"/>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34</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复杂网络</a:t>
            </a:r>
            <a:r>
              <a:rPr lang="en-US" altLang="zh-CN" sz="3200" b="1" dirty="0">
                <a:solidFill>
                  <a:schemeClr val="tx1"/>
                </a:solidFill>
                <a:latin typeface="+mj-ea"/>
                <a:cs typeface="+mn-ea"/>
                <a:sym typeface="+mn-lt"/>
              </a:rPr>
              <a:t>——</a:t>
            </a:r>
            <a:r>
              <a:rPr lang="zh-CN" altLang="en-US" sz="3200" b="1" dirty="0">
                <a:solidFill>
                  <a:schemeClr val="tx1"/>
                </a:solidFill>
                <a:latin typeface="+mj-ea"/>
                <a:cs typeface="+mn-ea"/>
                <a:sym typeface="+mn-lt"/>
              </a:rPr>
              <a:t>超网络</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张连峰</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周红磊</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王丹</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等</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基于超网络理论的微博舆情关键节点挖掘</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情报学报</a:t>
            </a:r>
            <a:r>
              <a:rPr lang="en-US" altLang="zh-CN" sz="1400" b="1" dirty="0">
                <a:latin typeface="Times New Roman" panose="02020603050405020304" pitchFamily="18" charset="0"/>
                <a:cs typeface="Times New Roman" panose="02020603050405020304" pitchFamily="18" charset="0"/>
              </a:rPr>
              <a:t>, 2019, 38(12): 1286-1296.</a:t>
            </a:r>
          </a:p>
        </p:txBody>
      </p:sp>
      <p:pic>
        <p:nvPicPr>
          <p:cNvPr id="6" name="图片 5">
            <a:extLst>
              <a:ext uri="{FF2B5EF4-FFF2-40B4-BE49-F238E27FC236}">
                <a16:creationId xmlns:a16="http://schemas.microsoft.com/office/drawing/2014/main" id="{29DF074F-1D44-A22F-58AC-78CE29CA2389}"/>
              </a:ext>
            </a:extLst>
          </p:cNvPr>
          <p:cNvPicPr>
            <a:picLocks noChangeAspect="1"/>
          </p:cNvPicPr>
          <p:nvPr/>
        </p:nvPicPr>
        <p:blipFill>
          <a:blip r:embed="rId3"/>
          <a:stretch>
            <a:fillRect/>
          </a:stretch>
        </p:blipFill>
        <p:spPr>
          <a:xfrm>
            <a:off x="2853345" y="1548127"/>
            <a:ext cx="6485309" cy="4160150"/>
          </a:xfrm>
          <a:prstGeom prst="rect">
            <a:avLst/>
          </a:prstGeom>
        </p:spPr>
      </p:pic>
    </p:spTree>
    <p:extLst>
      <p:ext uri="{BB962C8B-B14F-4D97-AF65-F5344CB8AC3E}">
        <p14:creationId xmlns:p14="http://schemas.microsoft.com/office/powerpoint/2010/main" val="352171191"/>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35</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en-US" altLang="zh-CN" sz="3200" b="1" dirty="0" err="1">
                <a:solidFill>
                  <a:schemeClr val="tx1"/>
                </a:solidFill>
                <a:latin typeface="+mj-ea"/>
                <a:cs typeface="+mn-ea"/>
                <a:sym typeface="+mn-lt"/>
              </a:rPr>
              <a:t>Netlogo</a:t>
            </a:r>
            <a:endParaRPr lang="zh-CN" altLang="en-US" sz="3200" b="1" dirty="0">
              <a:solidFill>
                <a:schemeClr val="tx1"/>
              </a:solidFill>
              <a:latin typeface="+mj-ea"/>
              <a:cs typeface="+mn-ea"/>
              <a:sym typeface="+mn-lt"/>
            </a:endParaRPr>
          </a:p>
        </p:txBody>
      </p:sp>
      <p:sp>
        <p:nvSpPr>
          <p:cNvPr id="9" name="object 4">
            <a:extLst>
              <a:ext uri="{FF2B5EF4-FFF2-40B4-BE49-F238E27FC236}">
                <a16:creationId xmlns:a16="http://schemas.microsoft.com/office/drawing/2014/main" id="{19EEAAD2-711D-8C2A-4656-27C3A1C01FA8}"/>
              </a:ext>
            </a:extLst>
          </p:cNvPr>
          <p:cNvSpPr txBox="1"/>
          <p:nvPr/>
        </p:nvSpPr>
        <p:spPr>
          <a:xfrm>
            <a:off x="80272" y="6381328"/>
            <a:ext cx="11344320" cy="443711"/>
          </a:xfrm>
          <a:prstGeom prst="rect">
            <a:avLst/>
          </a:prstGeom>
        </p:spPr>
        <p:txBody>
          <a:bodyPr vert="horz" wrap="square" lIns="0" tIns="12700" rIns="0" bIns="0" rtlCol="0">
            <a:spAutoFit/>
          </a:bodyPr>
          <a:lstStyle/>
          <a:p>
            <a:r>
              <a:rPr lang="en-US" altLang="zh-CN" sz="1400" b="1" dirty="0">
                <a:latin typeface="Times New Roman" panose="02020603050405020304" pitchFamily="18" charset="0"/>
                <a:cs typeface="Times New Roman" panose="02020603050405020304" pitchFamily="18" charset="0"/>
              </a:rPr>
              <a:t>Zhang G, Li H, He R, et al. Agent-based modeling and life cycle dynamics of COVID-19-related online collective actions[J]. Complex &amp; Intelligent Systems, 2022: 1-19.</a:t>
            </a:r>
          </a:p>
        </p:txBody>
      </p:sp>
      <p:pic>
        <p:nvPicPr>
          <p:cNvPr id="3" name="图片 2">
            <a:extLst>
              <a:ext uri="{FF2B5EF4-FFF2-40B4-BE49-F238E27FC236}">
                <a16:creationId xmlns:a16="http://schemas.microsoft.com/office/drawing/2014/main" id="{41CF8E49-3E24-5C50-83D7-96CFC71AB549}"/>
              </a:ext>
            </a:extLst>
          </p:cNvPr>
          <p:cNvPicPr>
            <a:picLocks noChangeAspect="1"/>
          </p:cNvPicPr>
          <p:nvPr/>
        </p:nvPicPr>
        <p:blipFill>
          <a:blip r:embed="rId3"/>
          <a:stretch>
            <a:fillRect/>
          </a:stretch>
        </p:blipFill>
        <p:spPr>
          <a:xfrm>
            <a:off x="407368" y="859614"/>
            <a:ext cx="8625887" cy="5393180"/>
          </a:xfrm>
          <a:prstGeom prst="rect">
            <a:avLst/>
          </a:prstGeom>
        </p:spPr>
      </p:pic>
      <p:sp>
        <p:nvSpPr>
          <p:cNvPr id="6" name="文本框 5">
            <a:extLst>
              <a:ext uri="{FF2B5EF4-FFF2-40B4-BE49-F238E27FC236}">
                <a16:creationId xmlns:a16="http://schemas.microsoft.com/office/drawing/2014/main" id="{6EF30218-D3D8-7A9B-17EF-1606A429B742}"/>
              </a:ext>
            </a:extLst>
          </p:cNvPr>
          <p:cNvSpPr txBox="1"/>
          <p:nvPr/>
        </p:nvSpPr>
        <p:spPr>
          <a:xfrm>
            <a:off x="8335771" y="1412776"/>
            <a:ext cx="3448861" cy="461665"/>
          </a:xfrm>
          <a:prstGeom prst="rect">
            <a:avLst/>
          </a:prstGeom>
          <a:noFill/>
        </p:spPr>
        <p:txBody>
          <a:bodyPr wrap="square">
            <a:spAutoFit/>
          </a:bodyPr>
          <a:lstStyle/>
          <a:p>
            <a:r>
              <a:rPr lang="zh-CN" altLang="zh-CN" sz="2400" b="1" dirty="0">
                <a:solidFill>
                  <a:srgbClr val="C00000"/>
                </a:solidFill>
                <a:effectLst/>
                <a:latin typeface="+mn-ea"/>
                <a:cs typeface="Times New Roman" panose="02020603050405020304" pitchFamily="18" charset="0"/>
              </a:rPr>
              <a:t>网民</a:t>
            </a:r>
            <a:r>
              <a:rPr lang="zh-CN" altLang="zh-CN" sz="2400" b="1" dirty="0">
                <a:effectLst/>
                <a:latin typeface="+mn-ea"/>
                <a:cs typeface="Times New Roman" panose="02020603050405020304" pitchFamily="18" charset="0"/>
              </a:rPr>
              <a:t>是可移动的智能体</a:t>
            </a:r>
            <a:endParaRPr lang="zh-CN" altLang="en-US" sz="2400" dirty="0">
              <a:latin typeface="+mn-ea"/>
            </a:endParaRPr>
          </a:p>
        </p:txBody>
      </p:sp>
      <p:sp>
        <p:nvSpPr>
          <p:cNvPr id="7" name="文本框 6">
            <a:extLst>
              <a:ext uri="{FF2B5EF4-FFF2-40B4-BE49-F238E27FC236}">
                <a16:creationId xmlns:a16="http://schemas.microsoft.com/office/drawing/2014/main" id="{58475196-CF1F-24A2-C2C3-A2E8A33AA1C3}"/>
              </a:ext>
            </a:extLst>
          </p:cNvPr>
          <p:cNvSpPr txBox="1"/>
          <p:nvPr/>
        </p:nvSpPr>
        <p:spPr>
          <a:xfrm>
            <a:off x="8352269" y="3881605"/>
            <a:ext cx="3648387" cy="830997"/>
          </a:xfrm>
          <a:prstGeom prst="rect">
            <a:avLst/>
          </a:prstGeom>
          <a:noFill/>
        </p:spPr>
        <p:txBody>
          <a:bodyPr wrap="square">
            <a:spAutoFit/>
          </a:bodyPr>
          <a:lstStyle/>
          <a:p>
            <a:r>
              <a:rPr lang="zh-CN" altLang="en-US" sz="2400" b="1" dirty="0">
                <a:effectLst/>
                <a:latin typeface="+mn-ea"/>
                <a:cs typeface="Times New Roman" panose="02020603050405020304" pitchFamily="18" charset="0"/>
              </a:rPr>
              <a:t>网民将搜索目标并访问热点。</a:t>
            </a:r>
            <a:endParaRPr lang="zh-CN" altLang="en-US" sz="2400" dirty="0">
              <a:latin typeface="+mn-ea"/>
            </a:endParaRPr>
          </a:p>
        </p:txBody>
      </p:sp>
      <p:sp>
        <p:nvSpPr>
          <p:cNvPr id="8" name="文本框 7">
            <a:extLst>
              <a:ext uri="{FF2B5EF4-FFF2-40B4-BE49-F238E27FC236}">
                <a16:creationId xmlns:a16="http://schemas.microsoft.com/office/drawing/2014/main" id="{6E9E113D-5E6A-56AB-01BE-61DC852CC951}"/>
              </a:ext>
            </a:extLst>
          </p:cNvPr>
          <p:cNvSpPr txBox="1"/>
          <p:nvPr/>
        </p:nvSpPr>
        <p:spPr>
          <a:xfrm>
            <a:off x="8352269" y="2145399"/>
            <a:ext cx="3448861" cy="830997"/>
          </a:xfrm>
          <a:prstGeom prst="rect">
            <a:avLst/>
          </a:prstGeom>
          <a:noFill/>
        </p:spPr>
        <p:txBody>
          <a:bodyPr wrap="square">
            <a:spAutoFit/>
          </a:bodyPr>
          <a:lstStyle/>
          <a:p>
            <a:r>
              <a:rPr lang="zh-CN" altLang="en-US" sz="2400" b="1" dirty="0">
                <a:solidFill>
                  <a:srgbClr val="C00000"/>
                </a:solidFill>
                <a:effectLst/>
                <a:latin typeface="+mn-ea"/>
                <a:cs typeface="Times New Roman" panose="02020603050405020304" pitchFamily="18" charset="0"/>
              </a:rPr>
              <a:t>热点</a:t>
            </a:r>
            <a:r>
              <a:rPr lang="zh-CN" altLang="en-US" sz="2400" b="1" dirty="0">
                <a:effectLst/>
                <a:latin typeface="+mn-ea"/>
                <a:cs typeface="Times New Roman" panose="02020603050405020304" pitchFamily="18" charset="0"/>
              </a:rPr>
              <a:t>（舆情事件）</a:t>
            </a:r>
            <a:r>
              <a:rPr lang="zh-CN" altLang="zh-CN" sz="2400" b="1" dirty="0">
                <a:effectLst/>
                <a:latin typeface="+mn-ea"/>
                <a:cs typeface="Times New Roman" panose="02020603050405020304" pitchFamily="18" charset="0"/>
              </a:rPr>
              <a:t>是</a:t>
            </a:r>
            <a:r>
              <a:rPr lang="zh-CN" altLang="en-US" sz="2400" b="1" dirty="0">
                <a:effectLst/>
                <a:latin typeface="+mn-ea"/>
                <a:cs typeface="Times New Roman" panose="02020603050405020304" pitchFamily="18" charset="0"/>
              </a:rPr>
              <a:t>静止</a:t>
            </a:r>
            <a:r>
              <a:rPr lang="zh-CN" altLang="zh-CN" sz="2400" b="1" dirty="0">
                <a:effectLst/>
                <a:latin typeface="+mn-ea"/>
                <a:cs typeface="Times New Roman" panose="02020603050405020304" pitchFamily="18" charset="0"/>
              </a:rPr>
              <a:t>的智能体</a:t>
            </a:r>
            <a:endParaRPr lang="zh-CN" altLang="en-US" sz="2400" dirty="0">
              <a:latin typeface="+mn-ea"/>
            </a:endParaRPr>
          </a:p>
        </p:txBody>
      </p:sp>
    </p:spTree>
    <p:extLst>
      <p:ext uri="{BB962C8B-B14F-4D97-AF65-F5344CB8AC3E}">
        <p14:creationId xmlns:p14="http://schemas.microsoft.com/office/powerpoint/2010/main" val="1367094569"/>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36</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a:t>
            </a:r>
            <a:r>
              <a:rPr lang="en-US" altLang="zh-CN" sz="3200" b="1" dirty="0">
                <a:solidFill>
                  <a:schemeClr val="tx1"/>
                </a:solidFill>
                <a:latin typeface="+mj-ea"/>
                <a:cs typeface="+mn-ea"/>
                <a:sym typeface="+mn-lt"/>
              </a:rPr>
              <a:t>MAS</a:t>
            </a:r>
            <a:r>
              <a:rPr lang="zh-CN" altLang="en-US" sz="3200" b="1" dirty="0">
                <a:solidFill>
                  <a:schemeClr val="tx1"/>
                </a:solidFill>
                <a:latin typeface="+mj-ea"/>
                <a:cs typeface="+mn-ea"/>
                <a:sym typeface="+mn-lt"/>
              </a:rPr>
              <a:t>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缪秋云</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MAS </a:t>
            </a:r>
            <a:r>
              <a:rPr lang="zh-CN" altLang="en-US" sz="1400" b="1" dirty="0">
                <a:latin typeface="Times New Roman" panose="02020603050405020304" pitchFamily="18" charset="0"/>
                <a:cs typeface="Times New Roman" panose="02020603050405020304" pitchFamily="18" charset="0"/>
              </a:rPr>
              <a:t>的移动社交网络舆情演化模型构建与仿真研究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2017.</a:t>
            </a:r>
          </a:p>
        </p:txBody>
      </p:sp>
      <p:pic>
        <p:nvPicPr>
          <p:cNvPr id="6" name="图片 5">
            <a:extLst>
              <a:ext uri="{FF2B5EF4-FFF2-40B4-BE49-F238E27FC236}">
                <a16:creationId xmlns:a16="http://schemas.microsoft.com/office/drawing/2014/main" id="{EE125AD7-892F-E02E-5F4B-A8C74C0BEF87}"/>
              </a:ext>
            </a:extLst>
          </p:cNvPr>
          <p:cNvPicPr>
            <a:picLocks noChangeAspect="1"/>
          </p:cNvPicPr>
          <p:nvPr/>
        </p:nvPicPr>
        <p:blipFill>
          <a:blip r:embed="rId3"/>
          <a:stretch>
            <a:fillRect/>
          </a:stretch>
        </p:blipFill>
        <p:spPr>
          <a:xfrm>
            <a:off x="2135560" y="1433844"/>
            <a:ext cx="7829000" cy="4503192"/>
          </a:xfrm>
          <a:prstGeom prst="rect">
            <a:avLst/>
          </a:prstGeom>
        </p:spPr>
      </p:pic>
    </p:spTree>
    <p:extLst>
      <p:ext uri="{BB962C8B-B14F-4D97-AF65-F5344CB8AC3E}">
        <p14:creationId xmlns:p14="http://schemas.microsoft.com/office/powerpoint/2010/main" val="413505633"/>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37</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en-US" altLang="zh-CN" sz="3200" b="1" dirty="0">
                <a:solidFill>
                  <a:schemeClr val="tx1"/>
                </a:solidFill>
                <a:latin typeface="+mj-ea"/>
                <a:cs typeface="+mn-ea"/>
                <a:sym typeface="+mn-lt"/>
              </a:rPr>
              <a:t>SOAR(State Operator And Result)</a:t>
            </a:r>
            <a:r>
              <a:rPr lang="zh-CN" altLang="en-US" sz="3200" b="1" dirty="0">
                <a:solidFill>
                  <a:schemeClr val="tx1"/>
                </a:solidFill>
                <a:latin typeface="+mj-ea"/>
                <a:cs typeface="+mn-ea"/>
                <a:sym typeface="+mn-lt"/>
              </a:rPr>
              <a:t>模型</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高庆宁</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SOAR </a:t>
            </a:r>
            <a:r>
              <a:rPr lang="zh-CN" altLang="en-US" sz="1400" b="1" dirty="0">
                <a:latin typeface="Times New Roman" panose="02020603050405020304" pitchFamily="18" charset="0"/>
                <a:cs typeface="Times New Roman" panose="02020603050405020304" pitchFamily="18" charset="0"/>
              </a:rPr>
              <a:t>模型的网络舆情演变过程中群体行为分析与仿真</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南京理工大学</a:t>
            </a:r>
            <a:r>
              <a:rPr lang="en-US" altLang="zh-CN" sz="1400" b="1" dirty="0">
                <a:latin typeface="Times New Roman" panose="02020603050405020304" pitchFamily="18" charset="0"/>
                <a:cs typeface="Times New Roman" panose="02020603050405020304" pitchFamily="18" charset="0"/>
              </a:rPr>
              <a:t>, 2016.</a:t>
            </a:r>
          </a:p>
        </p:txBody>
      </p:sp>
      <p:pic>
        <p:nvPicPr>
          <p:cNvPr id="3" name="图片 2">
            <a:extLst>
              <a:ext uri="{FF2B5EF4-FFF2-40B4-BE49-F238E27FC236}">
                <a16:creationId xmlns:a16="http://schemas.microsoft.com/office/drawing/2014/main" id="{6B312AFE-D311-36C7-C6C0-C4CC15EE785B}"/>
              </a:ext>
            </a:extLst>
          </p:cNvPr>
          <p:cNvPicPr>
            <a:picLocks noChangeAspect="1"/>
          </p:cNvPicPr>
          <p:nvPr/>
        </p:nvPicPr>
        <p:blipFill>
          <a:blip r:embed="rId3"/>
          <a:stretch>
            <a:fillRect/>
          </a:stretch>
        </p:blipFill>
        <p:spPr>
          <a:xfrm>
            <a:off x="135293" y="1163559"/>
            <a:ext cx="5600667" cy="4860207"/>
          </a:xfrm>
          <a:prstGeom prst="rect">
            <a:avLst/>
          </a:prstGeom>
        </p:spPr>
      </p:pic>
      <p:pic>
        <p:nvPicPr>
          <p:cNvPr id="6" name="图片 5">
            <a:extLst>
              <a:ext uri="{FF2B5EF4-FFF2-40B4-BE49-F238E27FC236}">
                <a16:creationId xmlns:a16="http://schemas.microsoft.com/office/drawing/2014/main" id="{816F0A89-215B-1F74-9AD7-B4F3B506D6FB}"/>
              </a:ext>
            </a:extLst>
          </p:cNvPr>
          <p:cNvPicPr>
            <a:picLocks noChangeAspect="1"/>
          </p:cNvPicPr>
          <p:nvPr/>
        </p:nvPicPr>
        <p:blipFill>
          <a:blip r:embed="rId4"/>
          <a:stretch>
            <a:fillRect/>
          </a:stretch>
        </p:blipFill>
        <p:spPr>
          <a:xfrm>
            <a:off x="6138383" y="1340768"/>
            <a:ext cx="5466532" cy="4309098"/>
          </a:xfrm>
          <a:prstGeom prst="rect">
            <a:avLst/>
          </a:prstGeom>
        </p:spPr>
      </p:pic>
    </p:spTree>
    <p:extLst>
      <p:ext uri="{BB962C8B-B14F-4D97-AF65-F5344CB8AC3E}">
        <p14:creationId xmlns:p14="http://schemas.microsoft.com/office/powerpoint/2010/main" val="3775439991"/>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38</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en-US" altLang="zh-CN" sz="3200" b="1" dirty="0">
                <a:solidFill>
                  <a:schemeClr val="tx1"/>
                </a:solidFill>
                <a:latin typeface="+mj-ea"/>
                <a:cs typeface="+mn-ea"/>
                <a:sym typeface="+mn-lt"/>
              </a:rPr>
              <a:t>BDI(Belief, Desire, Intention)</a:t>
            </a:r>
            <a:r>
              <a:rPr lang="zh-CN" altLang="en-US" sz="3200" b="1" dirty="0">
                <a:solidFill>
                  <a:schemeClr val="tx1"/>
                </a:solidFill>
                <a:latin typeface="+mj-ea"/>
                <a:cs typeface="+mn-ea"/>
                <a:sym typeface="+mn-lt"/>
              </a:rPr>
              <a:t>模型</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夏子然</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BDI </a:t>
            </a:r>
            <a:r>
              <a:rPr lang="zh-CN" altLang="en-US" sz="1400" b="1" dirty="0">
                <a:latin typeface="Times New Roman" panose="02020603050405020304" pitchFamily="18" charset="0"/>
                <a:cs typeface="Times New Roman" panose="02020603050405020304" pitchFamily="18" charset="0"/>
              </a:rPr>
              <a:t>模型的网络舆情演变过程中群体行为分析与仿真</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南京理工大学</a:t>
            </a:r>
            <a:r>
              <a:rPr lang="en-US" altLang="zh-CN" sz="1400" b="1" dirty="0">
                <a:latin typeface="Times New Roman" panose="02020603050405020304" pitchFamily="18" charset="0"/>
                <a:cs typeface="Times New Roman" panose="02020603050405020304" pitchFamily="18" charset="0"/>
              </a:rPr>
              <a:t>, 2015.</a:t>
            </a:r>
          </a:p>
        </p:txBody>
      </p:sp>
      <p:pic>
        <p:nvPicPr>
          <p:cNvPr id="3" name="图片 2">
            <a:extLst>
              <a:ext uri="{FF2B5EF4-FFF2-40B4-BE49-F238E27FC236}">
                <a16:creationId xmlns:a16="http://schemas.microsoft.com/office/drawing/2014/main" id="{1EB6FF46-25CD-AE7F-D8E0-E45DE84ADD6D}"/>
              </a:ext>
            </a:extLst>
          </p:cNvPr>
          <p:cNvPicPr>
            <a:picLocks noChangeAspect="1"/>
          </p:cNvPicPr>
          <p:nvPr/>
        </p:nvPicPr>
        <p:blipFill>
          <a:blip r:embed="rId3"/>
          <a:stretch>
            <a:fillRect/>
          </a:stretch>
        </p:blipFill>
        <p:spPr>
          <a:xfrm>
            <a:off x="3575720" y="914330"/>
            <a:ext cx="5658189" cy="5235579"/>
          </a:xfrm>
          <a:prstGeom prst="rect">
            <a:avLst/>
          </a:prstGeom>
        </p:spPr>
      </p:pic>
    </p:spTree>
    <p:extLst>
      <p:ext uri="{BB962C8B-B14F-4D97-AF65-F5344CB8AC3E}">
        <p14:creationId xmlns:p14="http://schemas.microsoft.com/office/powerpoint/2010/main" val="1812488194"/>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39</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贝叶斯网络</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缪秋云</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MAS </a:t>
            </a:r>
            <a:r>
              <a:rPr lang="zh-CN" altLang="en-US" sz="1400" b="1" dirty="0">
                <a:latin typeface="Times New Roman" panose="02020603050405020304" pitchFamily="18" charset="0"/>
                <a:cs typeface="Times New Roman" panose="02020603050405020304" pitchFamily="18" charset="0"/>
              </a:rPr>
              <a:t>的移动社交网络舆情演化模型构建与仿真研究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2017.</a:t>
            </a:r>
          </a:p>
        </p:txBody>
      </p:sp>
      <p:pic>
        <p:nvPicPr>
          <p:cNvPr id="3" name="图片 2">
            <a:extLst>
              <a:ext uri="{FF2B5EF4-FFF2-40B4-BE49-F238E27FC236}">
                <a16:creationId xmlns:a16="http://schemas.microsoft.com/office/drawing/2014/main" id="{567C7775-2B7C-B315-FC16-6D26CB56FF71}"/>
              </a:ext>
            </a:extLst>
          </p:cNvPr>
          <p:cNvPicPr>
            <a:picLocks noChangeAspect="1"/>
          </p:cNvPicPr>
          <p:nvPr/>
        </p:nvPicPr>
        <p:blipFill>
          <a:blip r:embed="rId3"/>
          <a:stretch>
            <a:fillRect/>
          </a:stretch>
        </p:blipFill>
        <p:spPr>
          <a:xfrm>
            <a:off x="191344" y="1592796"/>
            <a:ext cx="5989947" cy="3672408"/>
          </a:xfrm>
          <a:prstGeom prst="rect">
            <a:avLst/>
          </a:prstGeom>
        </p:spPr>
      </p:pic>
      <p:pic>
        <p:nvPicPr>
          <p:cNvPr id="5" name="图片 4">
            <a:extLst>
              <a:ext uri="{FF2B5EF4-FFF2-40B4-BE49-F238E27FC236}">
                <a16:creationId xmlns:a16="http://schemas.microsoft.com/office/drawing/2014/main" id="{91E860E1-C6FD-7219-A606-698EDDE10451}"/>
              </a:ext>
            </a:extLst>
          </p:cNvPr>
          <p:cNvPicPr>
            <a:picLocks noChangeAspect="1"/>
          </p:cNvPicPr>
          <p:nvPr/>
        </p:nvPicPr>
        <p:blipFill>
          <a:blip r:embed="rId4"/>
          <a:stretch>
            <a:fillRect/>
          </a:stretch>
        </p:blipFill>
        <p:spPr>
          <a:xfrm>
            <a:off x="8210264" y="1317838"/>
            <a:ext cx="3372136" cy="2145853"/>
          </a:xfrm>
          <a:prstGeom prst="rect">
            <a:avLst/>
          </a:prstGeom>
        </p:spPr>
      </p:pic>
      <p:pic>
        <p:nvPicPr>
          <p:cNvPr id="7" name="图片 6">
            <a:extLst>
              <a:ext uri="{FF2B5EF4-FFF2-40B4-BE49-F238E27FC236}">
                <a16:creationId xmlns:a16="http://schemas.microsoft.com/office/drawing/2014/main" id="{5C14FD33-0A90-6621-F783-CD54DBFA1E81}"/>
              </a:ext>
            </a:extLst>
          </p:cNvPr>
          <p:cNvPicPr>
            <a:picLocks noChangeAspect="1"/>
          </p:cNvPicPr>
          <p:nvPr/>
        </p:nvPicPr>
        <p:blipFill>
          <a:blip r:embed="rId5"/>
          <a:stretch>
            <a:fillRect/>
          </a:stretch>
        </p:blipFill>
        <p:spPr>
          <a:xfrm>
            <a:off x="8025111" y="3962939"/>
            <a:ext cx="3813113" cy="2461844"/>
          </a:xfrm>
          <a:prstGeom prst="rect">
            <a:avLst/>
          </a:prstGeom>
        </p:spPr>
      </p:pic>
      <p:sp>
        <p:nvSpPr>
          <p:cNvPr id="8" name="矩形 7">
            <a:extLst>
              <a:ext uri="{FF2B5EF4-FFF2-40B4-BE49-F238E27FC236}">
                <a16:creationId xmlns:a16="http://schemas.microsoft.com/office/drawing/2014/main" id="{E952CB92-A4B5-5358-5E94-7A35E9373BFA}"/>
              </a:ext>
            </a:extLst>
          </p:cNvPr>
          <p:cNvSpPr/>
          <p:nvPr/>
        </p:nvSpPr>
        <p:spPr>
          <a:xfrm>
            <a:off x="7694070" y="995115"/>
            <a:ext cx="4248472" cy="5498096"/>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 name="箭头: 右 9">
            <a:extLst>
              <a:ext uri="{FF2B5EF4-FFF2-40B4-BE49-F238E27FC236}">
                <a16:creationId xmlns:a16="http://schemas.microsoft.com/office/drawing/2014/main" id="{ACF3A015-0DF4-D644-89FD-7FB8F4B76FFF}"/>
              </a:ext>
            </a:extLst>
          </p:cNvPr>
          <p:cNvSpPr/>
          <p:nvPr/>
        </p:nvSpPr>
        <p:spPr>
          <a:xfrm rot="10800000">
            <a:off x="6325307" y="4653136"/>
            <a:ext cx="1004627" cy="499043"/>
          </a:xfrm>
          <a:prstGeom prst="rightArrow">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4538734"/>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4</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仿真模拟对于社会治理的意义</a:t>
            </a:r>
          </a:p>
        </p:txBody>
      </p:sp>
      <p:sp>
        <p:nvSpPr>
          <p:cNvPr id="6" name="文本框 5">
            <a:extLst>
              <a:ext uri="{FF2B5EF4-FFF2-40B4-BE49-F238E27FC236}">
                <a16:creationId xmlns:a16="http://schemas.microsoft.com/office/drawing/2014/main" id="{3B67BA6F-73D4-0D8F-1374-A5753568D612}"/>
              </a:ext>
            </a:extLst>
          </p:cNvPr>
          <p:cNvSpPr txBox="1"/>
          <p:nvPr/>
        </p:nvSpPr>
        <p:spPr>
          <a:xfrm>
            <a:off x="1382536" y="5629643"/>
            <a:ext cx="10081120" cy="461665"/>
          </a:xfrm>
          <a:prstGeom prst="rect">
            <a:avLst/>
          </a:prstGeom>
          <a:noFill/>
        </p:spPr>
        <p:txBody>
          <a:bodyPr wrap="square">
            <a:spAutoFit/>
          </a:bodyPr>
          <a:lstStyle/>
          <a:p>
            <a:r>
              <a:rPr lang="zh-CN" altLang="en-US" sz="2400" b="1" dirty="0">
                <a:solidFill>
                  <a:srgbClr val="000000"/>
                </a:solidFill>
                <a:effectLst/>
                <a:latin typeface="FZSSK--GBK1-0"/>
              </a:rPr>
              <a:t>社会本身就是一个复杂巨系统，而且社会系统是系统中最复杂的一 种</a:t>
            </a:r>
            <a:endParaRPr lang="zh-CN" altLang="en-US" sz="2400" b="1" dirty="0"/>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56354"/>
            <a:ext cx="11344320" cy="443711"/>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钱学森</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于景元</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戴汝为</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一个科学新领域</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开放的复杂巨系统及其方法论</a:t>
            </a:r>
            <a:r>
              <a:rPr lang="en-US" altLang="zh-CN" sz="1400" b="1" dirty="0">
                <a:latin typeface="Times New Roman" panose="02020603050405020304" pitchFamily="18" charset="0"/>
                <a:cs typeface="Times New Roman" panose="02020603050405020304" pitchFamily="18" charset="0"/>
              </a:rPr>
              <a:t>[J].</a:t>
            </a:r>
            <a:r>
              <a:rPr lang="zh-CN" altLang="en-US" sz="1400" b="1" dirty="0">
                <a:latin typeface="Times New Roman" panose="02020603050405020304" pitchFamily="18" charset="0"/>
                <a:cs typeface="Times New Roman" panose="02020603050405020304" pitchFamily="18" charset="0"/>
              </a:rPr>
              <a:t>自然杂志</a:t>
            </a:r>
            <a:r>
              <a:rPr lang="en-US" altLang="zh-CN" sz="1400" b="1" dirty="0">
                <a:latin typeface="Times New Roman" panose="02020603050405020304" pitchFamily="18" charset="0"/>
                <a:cs typeface="Times New Roman" panose="02020603050405020304" pitchFamily="18" charset="0"/>
              </a:rPr>
              <a:t>,1990(01):3-10+64.</a:t>
            </a:r>
          </a:p>
          <a:p>
            <a:r>
              <a:rPr lang="en-US" altLang="zh-CN" sz="1400" b="1" dirty="0">
                <a:latin typeface="Times New Roman" panose="02020603050405020304" pitchFamily="18" charset="0"/>
                <a:cs typeface="Times New Roman" panose="02020603050405020304" pitchFamily="18" charset="0"/>
              </a:rPr>
              <a:t>Adamic L A, Glance N. The political blogosphere and the 2004 US election: divided they blog. 2005: 36-43.</a:t>
            </a:r>
          </a:p>
        </p:txBody>
      </p:sp>
      <p:pic>
        <p:nvPicPr>
          <p:cNvPr id="15" name="图片 14">
            <a:extLst>
              <a:ext uri="{FF2B5EF4-FFF2-40B4-BE49-F238E27FC236}">
                <a16:creationId xmlns:a16="http://schemas.microsoft.com/office/drawing/2014/main" id="{ED53C927-1CDB-AB69-E830-B3FF42127D5C}"/>
              </a:ext>
            </a:extLst>
          </p:cNvPr>
          <p:cNvPicPr>
            <a:picLocks noChangeAspect="1"/>
          </p:cNvPicPr>
          <p:nvPr/>
        </p:nvPicPr>
        <p:blipFill>
          <a:blip r:embed="rId3"/>
          <a:stretch>
            <a:fillRect/>
          </a:stretch>
        </p:blipFill>
        <p:spPr>
          <a:xfrm>
            <a:off x="1840983" y="1080012"/>
            <a:ext cx="7901025" cy="4417108"/>
          </a:xfrm>
          <a:prstGeom prst="rect">
            <a:avLst/>
          </a:prstGeom>
        </p:spPr>
      </p:pic>
    </p:spTree>
    <p:extLst>
      <p:ext uri="{BB962C8B-B14F-4D97-AF65-F5344CB8AC3E}">
        <p14:creationId xmlns:p14="http://schemas.microsoft.com/office/powerpoint/2010/main" val="2509666317"/>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40</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博弈论</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69665"/>
            <a:ext cx="11344320" cy="443711"/>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苏嘉豪</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基于演化博弈的复杂网络信息传播研究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国防科技大学</a:t>
            </a:r>
            <a:r>
              <a:rPr lang="en-US" altLang="zh-CN" sz="1400" b="1" dirty="0">
                <a:latin typeface="Times New Roman" panose="02020603050405020304" pitchFamily="18" charset="0"/>
                <a:cs typeface="Times New Roman" panose="02020603050405020304" pitchFamily="18" charset="0"/>
              </a:rPr>
              <a:t>, 2017.</a:t>
            </a:r>
          </a:p>
          <a:p>
            <a:r>
              <a:rPr lang="zh-CN" altLang="en-US" sz="1400" b="1" dirty="0">
                <a:latin typeface="Times New Roman" panose="02020603050405020304" pitchFamily="18" charset="0"/>
                <a:cs typeface="Times New Roman" panose="02020603050405020304" pitchFamily="18" charset="0"/>
              </a:rPr>
              <a:t>李丹丹</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社会网络上的舆情传播与观点演化模型研究</a:t>
            </a:r>
            <a:r>
              <a:rPr lang="en-US" altLang="zh-CN" sz="1400" b="1" dirty="0">
                <a:latin typeface="Times New Roman" panose="02020603050405020304" pitchFamily="18" charset="0"/>
                <a:cs typeface="Times New Roman" panose="02020603050405020304" pitchFamily="18" charset="0"/>
              </a:rPr>
              <a:t>[D]. </a:t>
            </a:r>
            <a:r>
              <a:rPr lang="zh-CN" altLang="en-US" sz="1400" b="1" dirty="0">
                <a:latin typeface="Times New Roman" panose="02020603050405020304" pitchFamily="18" charset="0"/>
                <a:cs typeface="Times New Roman" panose="02020603050405020304" pitchFamily="18" charset="0"/>
              </a:rPr>
              <a:t>南京航空航天大学</a:t>
            </a:r>
            <a:r>
              <a:rPr lang="en-US" altLang="zh-CN" sz="1400" b="1" dirty="0">
                <a:latin typeface="Times New Roman" panose="02020603050405020304" pitchFamily="18" charset="0"/>
                <a:cs typeface="Times New Roman" panose="02020603050405020304" pitchFamily="18" charset="0"/>
              </a:rPr>
              <a:t>, 2018.</a:t>
            </a:r>
          </a:p>
        </p:txBody>
      </p:sp>
      <p:pic>
        <p:nvPicPr>
          <p:cNvPr id="5" name="图片 4">
            <a:extLst>
              <a:ext uri="{FF2B5EF4-FFF2-40B4-BE49-F238E27FC236}">
                <a16:creationId xmlns:a16="http://schemas.microsoft.com/office/drawing/2014/main" id="{94CCC3B9-8D1E-08FB-D190-66290C3DA1E1}"/>
              </a:ext>
            </a:extLst>
          </p:cNvPr>
          <p:cNvPicPr>
            <a:picLocks noChangeAspect="1"/>
          </p:cNvPicPr>
          <p:nvPr/>
        </p:nvPicPr>
        <p:blipFill>
          <a:blip r:embed="rId3"/>
          <a:stretch>
            <a:fillRect/>
          </a:stretch>
        </p:blipFill>
        <p:spPr>
          <a:xfrm>
            <a:off x="119336" y="1711794"/>
            <a:ext cx="7667813" cy="3802499"/>
          </a:xfrm>
          <a:prstGeom prst="rect">
            <a:avLst/>
          </a:prstGeom>
        </p:spPr>
      </p:pic>
      <p:pic>
        <p:nvPicPr>
          <p:cNvPr id="11" name="图片 10">
            <a:extLst>
              <a:ext uri="{FF2B5EF4-FFF2-40B4-BE49-F238E27FC236}">
                <a16:creationId xmlns:a16="http://schemas.microsoft.com/office/drawing/2014/main" id="{F8293940-5EDD-8F2B-6344-5B8DE86CDCA2}"/>
              </a:ext>
            </a:extLst>
          </p:cNvPr>
          <p:cNvPicPr>
            <a:picLocks noChangeAspect="1"/>
          </p:cNvPicPr>
          <p:nvPr/>
        </p:nvPicPr>
        <p:blipFill>
          <a:blip r:embed="rId4"/>
          <a:stretch>
            <a:fillRect/>
          </a:stretch>
        </p:blipFill>
        <p:spPr>
          <a:xfrm>
            <a:off x="8175004" y="1947426"/>
            <a:ext cx="3409950" cy="1104900"/>
          </a:xfrm>
          <a:prstGeom prst="rect">
            <a:avLst/>
          </a:prstGeom>
        </p:spPr>
      </p:pic>
      <p:pic>
        <p:nvPicPr>
          <p:cNvPr id="13" name="图片 12">
            <a:extLst>
              <a:ext uri="{FF2B5EF4-FFF2-40B4-BE49-F238E27FC236}">
                <a16:creationId xmlns:a16="http://schemas.microsoft.com/office/drawing/2014/main" id="{C7A215FC-A70E-5D8F-9D29-59B47A74BA32}"/>
              </a:ext>
            </a:extLst>
          </p:cNvPr>
          <p:cNvPicPr>
            <a:picLocks noChangeAspect="1"/>
          </p:cNvPicPr>
          <p:nvPr/>
        </p:nvPicPr>
        <p:blipFill>
          <a:blip r:embed="rId5"/>
          <a:stretch>
            <a:fillRect/>
          </a:stretch>
        </p:blipFill>
        <p:spPr>
          <a:xfrm>
            <a:off x="8336929" y="4008643"/>
            <a:ext cx="3086100" cy="762000"/>
          </a:xfrm>
          <a:prstGeom prst="rect">
            <a:avLst/>
          </a:prstGeom>
        </p:spPr>
      </p:pic>
      <p:sp>
        <p:nvSpPr>
          <p:cNvPr id="14" name="矩形 13">
            <a:extLst>
              <a:ext uri="{FF2B5EF4-FFF2-40B4-BE49-F238E27FC236}">
                <a16:creationId xmlns:a16="http://schemas.microsoft.com/office/drawing/2014/main" id="{3EB08610-443B-815B-786B-B0949ED7BCEA}"/>
              </a:ext>
            </a:extLst>
          </p:cNvPr>
          <p:cNvSpPr/>
          <p:nvPr/>
        </p:nvSpPr>
        <p:spPr>
          <a:xfrm>
            <a:off x="7904211" y="1577068"/>
            <a:ext cx="3851178" cy="3802499"/>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B94D413E-3DBE-3FC5-E4F7-841B91770495}"/>
              </a:ext>
            </a:extLst>
          </p:cNvPr>
          <p:cNvSpPr/>
          <p:nvPr/>
        </p:nvSpPr>
        <p:spPr>
          <a:xfrm rot="8008626">
            <a:off x="6268871" y="2510117"/>
            <a:ext cx="1267432" cy="602281"/>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0720229"/>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C8029035-49F7-2D4C-B27B-22F15F38483E}"/>
              </a:ext>
            </a:extLst>
          </p:cNvPr>
          <p:cNvSpPr txBox="1"/>
          <p:nvPr/>
        </p:nvSpPr>
        <p:spPr>
          <a:xfrm>
            <a:off x="299356" y="1196752"/>
            <a:ext cx="11593288" cy="6273833"/>
          </a:xfrm>
          <a:prstGeom prst="rect">
            <a:avLst/>
          </a:prstGeom>
          <a:noFill/>
        </p:spPr>
        <p:txBody>
          <a:bodyPr wrap="square" rtlCol="0">
            <a:spAutoFit/>
          </a:bodyPr>
          <a:lstStyle/>
          <a:p>
            <a:pPr marL="514350" indent="-514350">
              <a:lnSpc>
                <a:spcPct val="120000"/>
              </a:lnSpc>
              <a:spcAft>
                <a:spcPts val="600"/>
              </a:spcAft>
              <a:buAutoNum type="arabicPeriod"/>
            </a:pPr>
            <a:r>
              <a:rPr kumimoji="1" lang="zh-CN" altLang="en-US" sz="3000" b="1" dirty="0">
                <a:solidFill>
                  <a:srgbClr val="7F7F7F"/>
                </a:solidFill>
                <a:latin typeface="Helvetica" pitchFamily="2" charset="0"/>
              </a:rPr>
              <a:t>仿真模拟的基本概念</a:t>
            </a:r>
            <a:endParaRPr kumimoji="1" lang="en-US" altLang="zh-CN" sz="3000" b="1" dirty="0">
              <a:solidFill>
                <a:srgbClr val="7F7F7F"/>
              </a:solidFill>
              <a:latin typeface="Helvetica" pitchFamily="2" charset="0"/>
            </a:endParaRPr>
          </a:p>
          <a:p>
            <a:pPr marL="514350" indent="-514350">
              <a:lnSpc>
                <a:spcPct val="120000"/>
              </a:lnSpc>
              <a:spcAft>
                <a:spcPts val="600"/>
              </a:spcAft>
              <a:buAutoNum type="arabicPeriod"/>
            </a:pPr>
            <a:r>
              <a:rPr kumimoji="1" lang="zh-CN" altLang="en-US" sz="3000" b="1" dirty="0">
                <a:solidFill>
                  <a:srgbClr val="7F7F7F"/>
                </a:solidFill>
                <a:latin typeface="Helvetica" pitchFamily="2" charset="0"/>
              </a:rPr>
              <a:t>舆情演化仿真模拟</a:t>
            </a:r>
            <a:endParaRPr kumimoji="1" lang="en-US" altLang="zh-CN" sz="3000" b="1" dirty="0">
              <a:solidFill>
                <a:srgbClr val="7F7F7F"/>
              </a:solidFill>
              <a:latin typeface="Helvetica" pitchFamily="2" charset="0"/>
            </a:endParaRPr>
          </a:p>
          <a:p>
            <a:pPr marL="514350" indent="-514350">
              <a:lnSpc>
                <a:spcPct val="120000"/>
              </a:lnSpc>
              <a:spcAft>
                <a:spcPts val="600"/>
              </a:spcAft>
              <a:buAutoNum type="arabicPeriod"/>
            </a:pPr>
            <a:r>
              <a:rPr kumimoji="1" lang="en-US" altLang="zh-CN" sz="3000" b="1" dirty="0">
                <a:solidFill>
                  <a:schemeClr val="tx1">
                    <a:lumMod val="50000"/>
                    <a:lumOff val="50000"/>
                  </a:schemeClr>
                </a:solidFill>
                <a:latin typeface="Helvetica" pitchFamily="2" charset="0"/>
              </a:rPr>
              <a:t>ABM</a:t>
            </a:r>
            <a:r>
              <a:rPr kumimoji="1" lang="zh-CN" altLang="en-US" sz="3000" b="1" dirty="0">
                <a:solidFill>
                  <a:schemeClr val="tx1">
                    <a:lumMod val="50000"/>
                    <a:lumOff val="50000"/>
                  </a:schemeClr>
                </a:solidFill>
                <a:latin typeface="Helvetica" pitchFamily="2" charset="0"/>
              </a:rPr>
              <a:t>舆情演化仿真的理论方法</a:t>
            </a:r>
          </a:p>
          <a:p>
            <a:pPr marL="514350" indent="-514350">
              <a:lnSpc>
                <a:spcPct val="120000"/>
              </a:lnSpc>
              <a:spcAft>
                <a:spcPts val="600"/>
              </a:spcAft>
              <a:buAutoNum type="arabicPeriod"/>
            </a:pPr>
            <a:r>
              <a:rPr kumimoji="1" lang="zh-CN" altLang="en-US" sz="3000" b="1" dirty="0">
                <a:solidFill>
                  <a:srgbClr val="C40F0F"/>
                </a:solidFill>
                <a:latin typeface="Helvetica" pitchFamily="2" charset="0"/>
              </a:rPr>
              <a:t>挑战与展望</a:t>
            </a:r>
            <a:endParaRPr kumimoji="1" lang="en-US" altLang="zh-CN" sz="3000" b="1" dirty="0">
              <a:solidFill>
                <a:srgbClr val="C40F0F"/>
              </a:solidFill>
              <a:latin typeface="Helvetica" pitchFamily="2"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仿真模拟的应用挑战</a:t>
            </a:r>
            <a:endParaRPr kumimoji="1" lang="en-US" altLang="zh-CN" sz="3000" dirty="0">
              <a:latin typeface="Candara" panose="020E0502030303020204" pitchFamily="34"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基于</a:t>
            </a:r>
            <a:r>
              <a:rPr kumimoji="1" lang="en-US" altLang="zh-CN" sz="3000" dirty="0">
                <a:latin typeface="Candara" panose="020E0502030303020204" pitchFamily="34" charset="0"/>
              </a:rPr>
              <a:t>ACP</a:t>
            </a:r>
            <a:r>
              <a:rPr kumimoji="1" lang="zh-CN" altLang="en-US" sz="3000" dirty="0">
                <a:latin typeface="Candara" panose="020E0502030303020204" pitchFamily="34" charset="0"/>
              </a:rPr>
              <a:t>的网络舆情仿真框架（对外合作）</a:t>
            </a:r>
            <a:endParaRPr kumimoji="1" lang="en-US" altLang="zh-CN" sz="3000" dirty="0">
              <a:latin typeface="Candara" panose="020E0502030303020204" pitchFamily="34"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三角对话视角下的社会治理研究范式（对内合作）</a:t>
            </a:r>
            <a:endParaRPr kumimoji="1" lang="en-US" altLang="zh-CN" sz="3000" dirty="0">
              <a:latin typeface="Candara" panose="020E0502030303020204" pitchFamily="34" charset="0"/>
            </a:endParaRPr>
          </a:p>
          <a:p>
            <a:pPr marL="971550" lvl="1" indent="-514350">
              <a:lnSpc>
                <a:spcPct val="120000"/>
              </a:lnSpc>
              <a:spcAft>
                <a:spcPts val="600"/>
              </a:spcAft>
              <a:buFont typeface="Arial" panose="020B0604020202020204" pitchFamily="34" charset="0"/>
              <a:buChar char="•"/>
            </a:pPr>
            <a:endParaRPr kumimoji="1" lang="en-US" altLang="zh-CN" sz="3000" b="1" dirty="0">
              <a:solidFill>
                <a:schemeClr val="tx1">
                  <a:lumMod val="50000"/>
                  <a:lumOff val="50000"/>
                </a:schemeClr>
              </a:solidFill>
              <a:latin typeface="Helvetica" pitchFamily="2" charset="0"/>
            </a:endParaRPr>
          </a:p>
          <a:p>
            <a:pPr>
              <a:lnSpc>
                <a:spcPct val="120000"/>
              </a:lnSpc>
              <a:spcAft>
                <a:spcPts val="600"/>
              </a:spcAft>
            </a:pPr>
            <a:endParaRPr kumimoji="1" lang="en-US" altLang="zh-CN" sz="3000" b="1" dirty="0">
              <a:solidFill>
                <a:schemeClr val="tx1">
                  <a:lumMod val="50000"/>
                  <a:lumOff val="50000"/>
                </a:schemeClr>
              </a:solidFill>
              <a:latin typeface="Helvetica" pitchFamily="2" charset="0"/>
            </a:endParaRPr>
          </a:p>
          <a:p>
            <a:pPr>
              <a:lnSpc>
                <a:spcPct val="120000"/>
              </a:lnSpc>
              <a:spcAft>
                <a:spcPts val="600"/>
              </a:spcAft>
            </a:pPr>
            <a:endParaRPr kumimoji="1" lang="en-US" altLang="zh-CN" sz="3000" b="1" dirty="0">
              <a:solidFill>
                <a:schemeClr val="tx1">
                  <a:lumMod val="50000"/>
                  <a:lumOff val="50000"/>
                </a:schemeClr>
              </a:solidFill>
              <a:latin typeface="Helvetica" pitchFamily="2" charset="0"/>
            </a:endParaRPr>
          </a:p>
        </p:txBody>
      </p:sp>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41</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en-US" altLang="zh-CN" sz="3200" b="1" dirty="0">
                <a:solidFill>
                  <a:schemeClr val="tx1"/>
                </a:solidFill>
                <a:latin typeface="+mj-ea"/>
                <a:cs typeface="+mn-ea"/>
                <a:sym typeface="+mn-lt"/>
              </a:rPr>
              <a:t>Outline</a:t>
            </a:r>
            <a:endParaRPr lang="zh-CN" altLang="en-US" sz="3200" b="1" dirty="0">
              <a:solidFill>
                <a:schemeClr val="tx1"/>
              </a:solidFill>
              <a:latin typeface="+mj-ea"/>
              <a:cs typeface="+mn-ea"/>
              <a:sym typeface="+mn-lt"/>
            </a:endParaRPr>
          </a:p>
        </p:txBody>
      </p:sp>
    </p:spTree>
    <p:extLst>
      <p:ext uri="{BB962C8B-B14F-4D97-AF65-F5344CB8AC3E}">
        <p14:creationId xmlns:p14="http://schemas.microsoft.com/office/powerpoint/2010/main" val="470057526"/>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42</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仿真模拟的应用挑战</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69665"/>
            <a:ext cx="11344320" cy="659155"/>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张发</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宣慧玉</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赵巧霞</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复杂系统多主体仿真方法论</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系统仿真学报</a:t>
            </a:r>
            <a:r>
              <a:rPr lang="en-US" altLang="zh-CN" sz="1400" b="1" dirty="0">
                <a:latin typeface="Times New Roman" panose="02020603050405020304" pitchFamily="18" charset="0"/>
                <a:cs typeface="Times New Roman" panose="02020603050405020304" pitchFamily="18" charset="0"/>
              </a:rPr>
              <a:t>, 2009 (8): 2386-2390.</a:t>
            </a:r>
          </a:p>
          <a:p>
            <a:r>
              <a:rPr lang="zh-CN" altLang="en-US" sz="1400" b="1" dirty="0">
                <a:latin typeface="Times New Roman" panose="02020603050405020304" pitchFamily="18" charset="0"/>
                <a:cs typeface="Times New Roman" panose="02020603050405020304" pitchFamily="18" charset="0"/>
              </a:rPr>
              <a:t>王敏</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张子柯</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计算传播学的仿真研究范式：优势、挑战与发展</a:t>
            </a:r>
            <a:r>
              <a:rPr lang="en-US" altLang="zh-CN" sz="1400" b="1" dirty="0">
                <a:latin typeface="Times New Roman" panose="02020603050405020304" pitchFamily="18" charset="0"/>
                <a:cs typeface="Times New Roman" panose="02020603050405020304" pitchFamily="18" charset="0"/>
              </a:rPr>
              <a:t>[J].</a:t>
            </a:r>
            <a:r>
              <a:rPr lang="zh-CN" altLang="en-US" sz="1400" b="1" dirty="0">
                <a:latin typeface="Times New Roman" panose="02020603050405020304" pitchFamily="18" charset="0"/>
                <a:cs typeface="Times New Roman" panose="02020603050405020304" pitchFamily="18" charset="0"/>
              </a:rPr>
              <a:t>新闻界</a:t>
            </a:r>
            <a:r>
              <a:rPr lang="en-US" altLang="zh-CN" sz="1400" b="1" dirty="0">
                <a:latin typeface="Times New Roman" panose="02020603050405020304" pitchFamily="18" charset="0"/>
                <a:cs typeface="Times New Roman" panose="02020603050405020304" pitchFamily="18" charset="0"/>
              </a:rPr>
              <a:t>,2022(10):64-74.</a:t>
            </a:r>
          </a:p>
          <a:p>
            <a:endParaRPr lang="en-US" altLang="zh-CN" sz="1400" b="1"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36FCD880-81D6-C053-93C9-05A9BB8705F1}"/>
              </a:ext>
            </a:extLst>
          </p:cNvPr>
          <p:cNvSpPr txBox="1"/>
          <p:nvPr/>
        </p:nvSpPr>
        <p:spPr>
          <a:xfrm>
            <a:off x="364225" y="967329"/>
            <a:ext cx="11218175" cy="4654608"/>
          </a:xfrm>
          <a:prstGeom prst="rect">
            <a:avLst/>
          </a:prstGeom>
          <a:noFill/>
        </p:spPr>
        <p:txBody>
          <a:bodyPr wrap="square">
            <a:spAutoFit/>
          </a:bodyPr>
          <a:lstStyle/>
          <a:p>
            <a:pPr lvl="0" algn="just">
              <a:lnSpc>
                <a:spcPct val="150000"/>
              </a:lnSpc>
            </a:pPr>
            <a:r>
              <a:rPr lang="en-US" altLang="zh-CN" sz="2000" kern="100" dirty="0">
                <a:effectLst/>
                <a:latin typeface="+mn-ea"/>
                <a:cs typeface="Times New Roman" panose="02020603050405020304" pitchFamily="18" charset="0"/>
              </a:rPr>
              <a:t>1. </a:t>
            </a:r>
            <a:r>
              <a:rPr lang="zh-CN" altLang="zh-CN" sz="2000" kern="100" dirty="0">
                <a:effectLst/>
                <a:latin typeface="+mn-ea"/>
                <a:cs typeface="Times New Roman" panose="02020603050405020304" pitchFamily="18" charset="0"/>
              </a:rPr>
              <a:t>对仿真模型的可靠性和有效性的检验常被忽视</a:t>
            </a:r>
          </a:p>
          <a:p>
            <a:pPr indent="228600" algn="just">
              <a:lnSpc>
                <a:spcPct val="150000"/>
              </a:lnSpc>
            </a:pPr>
            <a:r>
              <a:rPr lang="zh-CN" altLang="zh-CN" sz="2000" b="1" kern="100" dirty="0">
                <a:effectLst/>
                <a:latin typeface="+mn-ea"/>
                <a:cs typeface="Times New Roman" panose="02020603050405020304" pitchFamily="18" charset="0"/>
              </a:rPr>
              <a:t>仿真模型的可靠性和有效性直接决定了仿真模拟能否准确反映真实世界</a:t>
            </a:r>
            <a:r>
              <a:rPr lang="en-US" altLang="zh-CN" sz="2000" kern="100" dirty="0">
                <a:effectLst/>
                <a:latin typeface="+mn-ea"/>
                <a:cs typeface="Times New Roman" panose="02020603050405020304" pitchFamily="18" charset="0"/>
              </a:rPr>
              <a:t>, </a:t>
            </a:r>
            <a:r>
              <a:rPr lang="zh-CN" altLang="zh-CN" sz="2000" kern="100" dirty="0">
                <a:effectLst/>
                <a:latin typeface="+mn-ea"/>
                <a:cs typeface="Times New Roman" panose="02020603050405020304" pitchFamily="18" charset="0"/>
              </a:rPr>
              <a:t>这已成为应用仿真的各个学科多年来讨论的焦点。如果缺乏真实世界的代表性数据或是实证数据的验证</a:t>
            </a:r>
            <a:r>
              <a:rPr lang="en-US" altLang="zh-CN" sz="2000" kern="100" dirty="0">
                <a:effectLst/>
                <a:latin typeface="+mn-ea"/>
                <a:cs typeface="Times New Roman" panose="02020603050405020304" pitchFamily="18" charset="0"/>
              </a:rPr>
              <a:t>, </a:t>
            </a:r>
            <a:r>
              <a:rPr lang="zh-CN" altLang="zh-CN" sz="2000" kern="100" dirty="0">
                <a:effectLst/>
                <a:latin typeface="+mn-ea"/>
                <a:cs typeface="Times New Roman" panose="02020603050405020304" pitchFamily="18" charset="0"/>
              </a:rPr>
              <a:t>仿真方法的理论模型便无法证伪</a:t>
            </a:r>
            <a:r>
              <a:rPr lang="en-US" altLang="zh-CN" sz="2000" kern="100" dirty="0">
                <a:effectLst/>
                <a:latin typeface="+mn-ea"/>
                <a:cs typeface="Times New Roman" panose="02020603050405020304" pitchFamily="18" charset="0"/>
              </a:rPr>
              <a:t>, </a:t>
            </a:r>
            <a:r>
              <a:rPr lang="zh-CN" altLang="zh-CN" sz="2000" kern="100" dirty="0">
                <a:effectLst/>
                <a:latin typeface="+mn-ea"/>
                <a:cs typeface="Times New Roman" panose="02020603050405020304" pitchFamily="18" charset="0"/>
              </a:rPr>
              <a:t>无法证伪便难以保证研究的科学性。</a:t>
            </a:r>
            <a:endParaRPr lang="en-US" altLang="zh-CN" sz="2000" kern="100" dirty="0">
              <a:effectLst/>
              <a:latin typeface="+mn-ea"/>
              <a:cs typeface="Times New Roman" panose="02020603050405020304" pitchFamily="18" charset="0"/>
            </a:endParaRPr>
          </a:p>
          <a:p>
            <a:pPr indent="228600" algn="just">
              <a:lnSpc>
                <a:spcPct val="150000"/>
              </a:lnSpc>
            </a:pPr>
            <a:endParaRPr lang="zh-CN" altLang="zh-CN" sz="2000" kern="100" dirty="0">
              <a:effectLst/>
              <a:latin typeface="+mn-ea"/>
              <a:cs typeface="Times New Roman" panose="02020603050405020304" pitchFamily="18" charset="0"/>
            </a:endParaRPr>
          </a:p>
          <a:p>
            <a:pPr lvl="0" algn="just">
              <a:lnSpc>
                <a:spcPct val="150000"/>
              </a:lnSpc>
            </a:pPr>
            <a:r>
              <a:rPr lang="en-US" altLang="zh-CN" sz="2000" kern="100" dirty="0">
                <a:effectLst/>
                <a:latin typeface="+mn-ea"/>
                <a:cs typeface="Times New Roman" panose="02020603050405020304" pitchFamily="18" charset="0"/>
              </a:rPr>
              <a:t>2. </a:t>
            </a:r>
            <a:r>
              <a:rPr lang="zh-CN" altLang="zh-CN" sz="2000" kern="100" dirty="0">
                <a:effectLst/>
                <a:latin typeface="+mn-ea"/>
                <a:cs typeface="Times New Roman" panose="02020603050405020304" pitchFamily="18" charset="0"/>
              </a:rPr>
              <a:t>微观变量与宏观现象的因果关系模糊不清</a:t>
            </a:r>
          </a:p>
          <a:p>
            <a:pPr indent="228600" algn="just">
              <a:lnSpc>
                <a:spcPct val="150000"/>
              </a:lnSpc>
            </a:pPr>
            <a:r>
              <a:rPr lang="zh-CN" altLang="zh-CN" sz="2000" b="1" kern="100" dirty="0">
                <a:effectLst/>
                <a:latin typeface="+mn-ea"/>
                <a:cs typeface="Times New Roman" panose="02020603050405020304" pitchFamily="18" charset="0"/>
              </a:rPr>
              <a:t>微观因素</a:t>
            </a:r>
            <a:r>
              <a:rPr lang="en-US" altLang="zh-CN" sz="2000" b="1" kern="100" dirty="0">
                <a:effectLst/>
                <a:latin typeface="+mn-ea"/>
                <a:cs typeface="Times New Roman" panose="02020603050405020304" pitchFamily="18" charset="0"/>
              </a:rPr>
              <a:t>-</a:t>
            </a:r>
            <a:r>
              <a:rPr lang="zh-CN" altLang="zh-CN" sz="2000" b="1" kern="100" dirty="0">
                <a:effectLst/>
                <a:latin typeface="+mn-ea"/>
                <a:cs typeface="Times New Roman" panose="02020603050405020304" pitchFamily="18" charset="0"/>
              </a:rPr>
              <a:t>宏观模式之间的联系复杂，难以得到高度可信的关系。</a:t>
            </a:r>
            <a:r>
              <a:rPr lang="zh-CN" altLang="zh-CN" sz="2000" kern="100" dirty="0">
                <a:effectLst/>
                <a:latin typeface="+mn-ea"/>
                <a:cs typeface="Times New Roman" panose="02020603050405020304" pitchFamily="18" charset="0"/>
              </a:rPr>
              <a:t>除一些极其简单的模型外，大多数模型是比较复杂的，变量的数量非常多，变量的初值也不好确定。另外由于随机性的存在，要求进行大量重复运行。这两个因素造成仿真实验设计以及仿真结果分析比较困难。</a:t>
            </a:r>
            <a:r>
              <a:rPr lang="zh-CN" altLang="zh-CN" sz="2000" b="1" kern="100" dirty="0">
                <a:effectLst/>
                <a:latin typeface="+mn-ea"/>
                <a:cs typeface="Times New Roman" panose="02020603050405020304" pitchFamily="18" charset="0"/>
              </a:rPr>
              <a:t>如何识别关键因素，建立自变量</a:t>
            </a:r>
            <a:r>
              <a:rPr lang="en-US" altLang="zh-CN" sz="2000" b="1" kern="100" dirty="0">
                <a:effectLst/>
                <a:latin typeface="+mn-ea"/>
                <a:cs typeface="Times New Roman" panose="02020603050405020304" pitchFamily="18" charset="0"/>
              </a:rPr>
              <a:t>-</a:t>
            </a:r>
            <a:r>
              <a:rPr lang="zh-CN" altLang="zh-CN" sz="2000" b="1" kern="100" dirty="0">
                <a:effectLst/>
                <a:latin typeface="+mn-ea"/>
                <a:cs typeface="Times New Roman" panose="02020603050405020304" pitchFamily="18" charset="0"/>
              </a:rPr>
              <a:t>因变量之间的关系是研究者面临的一大难题。</a:t>
            </a:r>
            <a:endParaRPr lang="zh-CN" altLang="zh-CN" sz="20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3666184655"/>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43</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a:t>
            </a:r>
            <a:r>
              <a:rPr lang="en-US" altLang="zh-CN" sz="3200" b="1" dirty="0">
                <a:solidFill>
                  <a:schemeClr val="tx1"/>
                </a:solidFill>
                <a:latin typeface="+mj-ea"/>
                <a:cs typeface="+mn-ea"/>
                <a:sym typeface="+mn-lt"/>
              </a:rPr>
              <a:t>ACP</a:t>
            </a:r>
            <a:r>
              <a:rPr lang="zh-CN" altLang="en-US" sz="3200" b="1" dirty="0">
                <a:solidFill>
                  <a:schemeClr val="tx1"/>
                </a:solidFill>
                <a:latin typeface="+mj-ea"/>
                <a:cs typeface="+mn-ea"/>
                <a:sym typeface="+mn-lt"/>
              </a:rPr>
              <a:t>的网络舆情仿真框架</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刘亮</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周鑫</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陈彬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等</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ACP </a:t>
            </a:r>
            <a:r>
              <a:rPr lang="zh-CN" altLang="en-US" sz="1400" b="1" dirty="0">
                <a:latin typeface="Times New Roman" panose="02020603050405020304" pitchFamily="18" charset="0"/>
                <a:cs typeface="Times New Roman" panose="02020603050405020304" pitchFamily="18" charset="0"/>
              </a:rPr>
              <a:t>的网络舆情仿真</a:t>
            </a:r>
            <a:r>
              <a:rPr lang="en-US" altLang="zh-CN" sz="1400" b="1" dirty="0">
                <a:latin typeface="Times New Roman" panose="02020603050405020304" pitchFamily="18" charset="0"/>
                <a:cs typeface="Times New Roman" panose="02020603050405020304" pitchFamily="18" charset="0"/>
              </a:rPr>
              <a:t>[C]//</a:t>
            </a:r>
            <a:r>
              <a:rPr lang="zh-CN" altLang="en-US" sz="1400" b="1" dirty="0">
                <a:latin typeface="Times New Roman" panose="02020603050405020304" pitchFamily="18" charset="0"/>
                <a:cs typeface="Times New Roman" panose="02020603050405020304" pitchFamily="18" charset="0"/>
              </a:rPr>
              <a:t>空天资源的可持续发展</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第一届中国空天安全会议论文集</a:t>
            </a:r>
            <a:r>
              <a:rPr lang="en-US" altLang="zh-CN" sz="1400" b="1" dirty="0">
                <a:latin typeface="Times New Roman" panose="02020603050405020304" pitchFamily="18" charset="0"/>
                <a:cs typeface="Times New Roman" panose="02020603050405020304" pitchFamily="18" charset="0"/>
              </a:rPr>
              <a:t>. 2015.</a:t>
            </a:r>
          </a:p>
        </p:txBody>
      </p:sp>
      <p:pic>
        <p:nvPicPr>
          <p:cNvPr id="6" name="图片 5">
            <a:extLst>
              <a:ext uri="{FF2B5EF4-FFF2-40B4-BE49-F238E27FC236}">
                <a16:creationId xmlns:a16="http://schemas.microsoft.com/office/drawing/2014/main" id="{9F98E3FD-4440-553B-3AD4-812EB6661335}"/>
              </a:ext>
            </a:extLst>
          </p:cNvPr>
          <p:cNvPicPr>
            <a:picLocks noChangeAspect="1"/>
          </p:cNvPicPr>
          <p:nvPr/>
        </p:nvPicPr>
        <p:blipFill>
          <a:blip r:embed="rId3"/>
          <a:stretch>
            <a:fillRect/>
          </a:stretch>
        </p:blipFill>
        <p:spPr>
          <a:xfrm>
            <a:off x="1487488" y="1010540"/>
            <a:ext cx="8859691" cy="5180017"/>
          </a:xfrm>
          <a:prstGeom prst="rect">
            <a:avLst/>
          </a:prstGeom>
        </p:spPr>
      </p:pic>
    </p:spTree>
    <p:extLst>
      <p:ext uri="{BB962C8B-B14F-4D97-AF65-F5344CB8AC3E}">
        <p14:creationId xmlns:p14="http://schemas.microsoft.com/office/powerpoint/2010/main" val="2430549382"/>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44</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a:t>
            </a:r>
            <a:r>
              <a:rPr lang="en-US" altLang="zh-CN" sz="3200" b="1" dirty="0">
                <a:solidFill>
                  <a:schemeClr val="tx1"/>
                </a:solidFill>
                <a:latin typeface="+mj-ea"/>
                <a:cs typeface="+mn-ea"/>
                <a:sym typeface="+mn-lt"/>
              </a:rPr>
              <a:t>ACP</a:t>
            </a:r>
            <a:r>
              <a:rPr lang="zh-CN" altLang="en-US" sz="3200" b="1" dirty="0">
                <a:solidFill>
                  <a:schemeClr val="tx1"/>
                </a:solidFill>
                <a:latin typeface="+mj-ea"/>
                <a:cs typeface="+mn-ea"/>
                <a:sym typeface="+mn-lt"/>
              </a:rPr>
              <a:t>的网络舆情仿真框架</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刘亮</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周鑫</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陈彬</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等</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 </a:t>
            </a:r>
            <a:r>
              <a:rPr lang="en-US" altLang="zh-CN" sz="1400" b="1" dirty="0">
                <a:latin typeface="Times New Roman" panose="02020603050405020304" pitchFamily="18" charset="0"/>
                <a:cs typeface="Times New Roman" panose="02020603050405020304" pitchFamily="18" charset="0"/>
              </a:rPr>
              <a:t>ACP </a:t>
            </a:r>
            <a:r>
              <a:rPr lang="zh-CN" altLang="en-US" sz="1400" b="1" dirty="0">
                <a:latin typeface="Times New Roman" panose="02020603050405020304" pitchFamily="18" charset="0"/>
                <a:cs typeface="Times New Roman" panose="02020603050405020304" pitchFamily="18" charset="0"/>
              </a:rPr>
              <a:t>的网络舆情仿真</a:t>
            </a:r>
            <a:r>
              <a:rPr lang="en-US" altLang="zh-CN" sz="1400" b="1" dirty="0">
                <a:latin typeface="Times New Roman" panose="02020603050405020304" pitchFamily="18" charset="0"/>
                <a:cs typeface="Times New Roman" panose="02020603050405020304" pitchFamily="18" charset="0"/>
              </a:rPr>
              <a:t>[C]//</a:t>
            </a:r>
            <a:r>
              <a:rPr lang="zh-CN" altLang="en-US" sz="1400" b="1" dirty="0">
                <a:latin typeface="Times New Roman" panose="02020603050405020304" pitchFamily="18" charset="0"/>
                <a:cs typeface="Times New Roman" panose="02020603050405020304" pitchFamily="18" charset="0"/>
              </a:rPr>
              <a:t>空天资源的可持续发展</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第一届中国空天安全会议论文集</a:t>
            </a:r>
            <a:r>
              <a:rPr lang="en-US" altLang="zh-CN" sz="1400" b="1" dirty="0">
                <a:latin typeface="Times New Roman" panose="02020603050405020304" pitchFamily="18" charset="0"/>
                <a:cs typeface="Times New Roman" panose="02020603050405020304" pitchFamily="18" charset="0"/>
              </a:rPr>
              <a:t>. 2015.</a:t>
            </a:r>
          </a:p>
        </p:txBody>
      </p:sp>
      <p:pic>
        <p:nvPicPr>
          <p:cNvPr id="5" name="图片 4">
            <a:extLst>
              <a:ext uri="{FF2B5EF4-FFF2-40B4-BE49-F238E27FC236}">
                <a16:creationId xmlns:a16="http://schemas.microsoft.com/office/drawing/2014/main" id="{AF0BEBE6-2578-96CD-323E-4DF4DFA30F38}"/>
              </a:ext>
            </a:extLst>
          </p:cNvPr>
          <p:cNvPicPr>
            <a:picLocks noChangeAspect="1"/>
          </p:cNvPicPr>
          <p:nvPr/>
        </p:nvPicPr>
        <p:blipFill>
          <a:blip r:embed="rId3"/>
          <a:stretch>
            <a:fillRect/>
          </a:stretch>
        </p:blipFill>
        <p:spPr>
          <a:xfrm>
            <a:off x="1872752" y="844743"/>
            <a:ext cx="7837487" cy="5421506"/>
          </a:xfrm>
          <a:prstGeom prst="rect">
            <a:avLst/>
          </a:prstGeom>
        </p:spPr>
      </p:pic>
    </p:spTree>
    <p:extLst>
      <p:ext uri="{BB962C8B-B14F-4D97-AF65-F5344CB8AC3E}">
        <p14:creationId xmlns:p14="http://schemas.microsoft.com/office/powerpoint/2010/main" val="166123208"/>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45</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三角对话视角下的社会治理研究范式</a:t>
            </a:r>
          </a:p>
        </p:txBody>
      </p:sp>
      <p:pic>
        <p:nvPicPr>
          <p:cNvPr id="8" name="图片 7">
            <a:extLst>
              <a:ext uri="{FF2B5EF4-FFF2-40B4-BE49-F238E27FC236}">
                <a16:creationId xmlns:a16="http://schemas.microsoft.com/office/drawing/2014/main" id="{B6F97128-0B2E-BFAD-4C53-9DEBFFF4CBED}"/>
              </a:ext>
            </a:extLst>
          </p:cNvPr>
          <p:cNvPicPr>
            <a:picLocks noChangeAspect="1"/>
          </p:cNvPicPr>
          <p:nvPr/>
        </p:nvPicPr>
        <p:blipFill rotWithShape="1">
          <a:blip r:embed="rId3"/>
          <a:srcRect t="56847" r="-815"/>
          <a:stretch/>
        </p:blipFill>
        <p:spPr>
          <a:xfrm>
            <a:off x="3087440" y="1931236"/>
            <a:ext cx="6015441" cy="2377030"/>
          </a:xfrm>
          <a:prstGeom prst="rect">
            <a:avLst/>
          </a:prstGeom>
        </p:spPr>
      </p:pic>
      <p:pic>
        <p:nvPicPr>
          <p:cNvPr id="11" name="图片 10">
            <a:extLst>
              <a:ext uri="{FF2B5EF4-FFF2-40B4-BE49-F238E27FC236}">
                <a16:creationId xmlns:a16="http://schemas.microsoft.com/office/drawing/2014/main" id="{2D97C0D0-AF91-C91E-B735-41A3E27FEF1E}"/>
              </a:ext>
            </a:extLst>
          </p:cNvPr>
          <p:cNvPicPr>
            <a:picLocks noChangeAspect="1"/>
          </p:cNvPicPr>
          <p:nvPr/>
        </p:nvPicPr>
        <p:blipFill>
          <a:blip r:embed="rId4"/>
          <a:stretch>
            <a:fillRect/>
          </a:stretch>
        </p:blipFill>
        <p:spPr>
          <a:xfrm>
            <a:off x="695400" y="4273919"/>
            <a:ext cx="10518838" cy="2578943"/>
          </a:xfrm>
          <a:prstGeom prst="rect">
            <a:avLst/>
          </a:prstGeom>
        </p:spPr>
      </p:pic>
      <p:pic>
        <p:nvPicPr>
          <p:cNvPr id="13" name="图片 12">
            <a:extLst>
              <a:ext uri="{FF2B5EF4-FFF2-40B4-BE49-F238E27FC236}">
                <a16:creationId xmlns:a16="http://schemas.microsoft.com/office/drawing/2014/main" id="{80035213-A917-373C-17FF-8EC6D4799E4D}"/>
              </a:ext>
            </a:extLst>
          </p:cNvPr>
          <p:cNvPicPr>
            <a:picLocks noChangeAspect="1"/>
          </p:cNvPicPr>
          <p:nvPr/>
        </p:nvPicPr>
        <p:blipFill>
          <a:blip r:embed="rId5"/>
          <a:stretch>
            <a:fillRect/>
          </a:stretch>
        </p:blipFill>
        <p:spPr>
          <a:xfrm>
            <a:off x="3087440" y="918642"/>
            <a:ext cx="5616624" cy="957354"/>
          </a:xfrm>
          <a:prstGeom prst="rect">
            <a:avLst/>
          </a:prstGeom>
        </p:spPr>
      </p:pic>
    </p:spTree>
    <p:extLst>
      <p:ext uri="{BB962C8B-B14F-4D97-AF65-F5344CB8AC3E}">
        <p14:creationId xmlns:p14="http://schemas.microsoft.com/office/powerpoint/2010/main" val="2393440720"/>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46</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三角对话视角下的社会治理研究范式</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周涛</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高馨</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罗家德</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社会计算驱动的社会科学研究方法</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社会学研究</a:t>
            </a:r>
            <a:r>
              <a:rPr lang="en-US" altLang="zh-CN" sz="1400" b="1" dirty="0">
                <a:latin typeface="Times New Roman" panose="02020603050405020304" pitchFamily="18" charset="0"/>
                <a:cs typeface="Times New Roman" panose="02020603050405020304" pitchFamily="18" charset="0"/>
              </a:rPr>
              <a:t>, 2022.</a:t>
            </a:r>
          </a:p>
        </p:txBody>
      </p:sp>
      <p:pic>
        <p:nvPicPr>
          <p:cNvPr id="6" name="图片 5">
            <a:extLst>
              <a:ext uri="{FF2B5EF4-FFF2-40B4-BE49-F238E27FC236}">
                <a16:creationId xmlns:a16="http://schemas.microsoft.com/office/drawing/2014/main" id="{741B804C-754C-4AAE-8500-9E82C76128C7}"/>
              </a:ext>
            </a:extLst>
          </p:cNvPr>
          <p:cNvPicPr>
            <a:picLocks noChangeAspect="1"/>
          </p:cNvPicPr>
          <p:nvPr/>
        </p:nvPicPr>
        <p:blipFill>
          <a:blip r:embed="rId3"/>
          <a:stretch>
            <a:fillRect/>
          </a:stretch>
        </p:blipFill>
        <p:spPr>
          <a:xfrm>
            <a:off x="3155681" y="1609952"/>
            <a:ext cx="6324695" cy="4197298"/>
          </a:xfrm>
          <a:prstGeom prst="rect">
            <a:avLst/>
          </a:prstGeom>
        </p:spPr>
      </p:pic>
      <p:sp>
        <p:nvSpPr>
          <p:cNvPr id="5" name="文本框 4">
            <a:extLst>
              <a:ext uri="{FF2B5EF4-FFF2-40B4-BE49-F238E27FC236}">
                <a16:creationId xmlns:a16="http://schemas.microsoft.com/office/drawing/2014/main" id="{4F08C7B3-BFBD-C1B5-457A-745A6EAB9CEC}"/>
              </a:ext>
            </a:extLst>
          </p:cNvPr>
          <p:cNvSpPr txBox="1"/>
          <p:nvPr/>
        </p:nvSpPr>
        <p:spPr>
          <a:xfrm>
            <a:off x="4511825" y="5632552"/>
            <a:ext cx="3240360" cy="461665"/>
          </a:xfrm>
          <a:prstGeom prst="rect">
            <a:avLst/>
          </a:prstGeom>
          <a:noFill/>
        </p:spPr>
        <p:txBody>
          <a:bodyPr wrap="square">
            <a:spAutoFit/>
          </a:bodyPr>
          <a:lstStyle/>
          <a:p>
            <a:r>
              <a:rPr lang="zh-CN" altLang="en-US" sz="2400" b="1" dirty="0">
                <a:solidFill>
                  <a:srgbClr val="C00000"/>
                </a:solidFill>
                <a:effectLst/>
                <a:latin typeface="FZSSK--GBK1-0"/>
              </a:rPr>
              <a:t>社会治理模拟推演平台</a:t>
            </a:r>
            <a:endParaRPr lang="zh-CN" altLang="en-US" sz="2400" dirty="0"/>
          </a:p>
        </p:txBody>
      </p:sp>
      <p:sp>
        <p:nvSpPr>
          <p:cNvPr id="7" name="文本框 6">
            <a:extLst>
              <a:ext uri="{FF2B5EF4-FFF2-40B4-BE49-F238E27FC236}">
                <a16:creationId xmlns:a16="http://schemas.microsoft.com/office/drawing/2014/main" id="{558412D5-CED9-98AA-9D2D-3DF50E7EC7AB}"/>
              </a:ext>
            </a:extLst>
          </p:cNvPr>
          <p:cNvSpPr txBox="1"/>
          <p:nvPr/>
        </p:nvSpPr>
        <p:spPr>
          <a:xfrm>
            <a:off x="7752185" y="1566885"/>
            <a:ext cx="3508733" cy="461665"/>
          </a:xfrm>
          <a:prstGeom prst="rect">
            <a:avLst/>
          </a:prstGeom>
          <a:noFill/>
        </p:spPr>
        <p:txBody>
          <a:bodyPr wrap="square">
            <a:spAutoFit/>
          </a:bodyPr>
          <a:lstStyle/>
          <a:p>
            <a:r>
              <a:rPr lang="zh-CN" altLang="en-US" sz="2400" b="1" dirty="0">
                <a:solidFill>
                  <a:srgbClr val="C00000"/>
                </a:solidFill>
                <a:effectLst/>
                <a:latin typeface="FZSSK--GBK1-0"/>
              </a:rPr>
              <a:t>社会治理综合知识库</a:t>
            </a:r>
            <a:endParaRPr lang="zh-CN" altLang="en-US" sz="2400" dirty="0"/>
          </a:p>
        </p:txBody>
      </p:sp>
      <p:sp>
        <p:nvSpPr>
          <p:cNvPr id="10" name="文本框 9">
            <a:extLst>
              <a:ext uri="{FF2B5EF4-FFF2-40B4-BE49-F238E27FC236}">
                <a16:creationId xmlns:a16="http://schemas.microsoft.com/office/drawing/2014/main" id="{0FCE34EF-1A37-0019-6E03-BB713B0E7E05}"/>
              </a:ext>
            </a:extLst>
          </p:cNvPr>
          <p:cNvSpPr txBox="1"/>
          <p:nvPr/>
        </p:nvSpPr>
        <p:spPr>
          <a:xfrm>
            <a:off x="1268333" y="1279197"/>
            <a:ext cx="3744417" cy="830997"/>
          </a:xfrm>
          <a:prstGeom prst="rect">
            <a:avLst/>
          </a:prstGeom>
          <a:noFill/>
        </p:spPr>
        <p:txBody>
          <a:bodyPr wrap="square">
            <a:spAutoFit/>
          </a:bodyPr>
          <a:lstStyle/>
          <a:p>
            <a:r>
              <a:rPr lang="zh-CN" altLang="en-US" sz="2400" b="1" dirty="0">
                <a:solidFill>
                  <a:srgbClr val="C00000"/>
                </a:solidFill>
                <a:effectLst/>
                <a:latin typeface="FZSSK--GBK1-0"/>
              </a:rPr>
              <a:t>多源数据聚合治理数据库</a:t>
            </a:r>
            <a:endParaRPr lang="en-US" altLang="zh-CN" sz="2400" b="1" dirty="0">
              <a:solidFill>
                <a:srgbClr val="C00000"/>
              </a:solidFill>
              <a:effectLst/>
              <a:latin typeface="FZSSK--GBK1-0"/>
            </a:endParaRPr>
          </a:p>
          <a:p>
            <a:r>
              <a:rPr lang="zh-CN" altLang="en-US" sz="2400" b="1" dirty="0">
                <a:solidFill>
                  <a:srgbClr val="C00000"/>
                </a:solidFill>
                <a:effectLst/>
                <a:latin typeface="FZSSK--GBK1-0"/>
              </a:rPr>
              <a:t>数据智能融合开发工具库</a:t>
            </a:r>
            <a:endParaRPr lang="zh-CN" altLang="en-US" sz="2400" dirty="0"/>
          </a:p>
        </p:txBody>
      </p:sp>
      <p:sp>
        <p:nvSpPr>
          <p:cNvPr id="11" name="文本框 10">
            <a:extLst>
              <a:ext uri="{FF2B5EF4-FFF2-40B4-BE49-F238E27FC236}">
                <a16:creationId xmlns:a16="http://schemas.microsoft.com/office/drawing/2014/main" id="{92A99337-F2DC-60B4-DF92-73536AD5C01D}"/>
              </a:ext>
            </a:extLst>
          </p:cNvPr>
          <p:cNvSpPr txBox="1"/>
          <p:nvPr/>
        </p:nvSpPr>
        <p:spPr>
          <a:xfrm>
            <a:off x="4972293" y="3203148"/>
            <a:ext cx="2635875" cy="830997"/>
          </a:xfrm>
          <a:prstGeom prst="rect">
            <a:avLst/>
          </a:prstGeom>
          <a:noFill/>
        </p:spPr>
        <p:txBody>
          <a:bodyPr wrap="square">
            <a:spAutoFit/>
          </a:bodyPr>
          <a:lstStyle/>
          <a:p>
            <a:pPr algn="ctr"/>
            <a:r>
              <a:rPr lang="zh-CN" altLang="en-US" sz="2400" b="1" dirty="0">
                <a:solidFill>
                  <a:srgbClr val="C00000"/>
                </a:solidFill>
                <a:effectLst/>
                <a:latin typeface="FZSSK--GBK1-0"/>
              </a:rPr>
              <a:t>整合形成研究范式</a:t>
            </a:r>
            <a:endParaRPr lang="en-US" altLang="zh-CN" sz="2400" b="1" dirty="0">
              <a:solidFill>
                <a:srgbClr val="C00000"/>
              </a:solidFill>
              <a:effectLst/>
              <a:latin typeface="FZSSK--GBK1-0"/>
            </a:endParaRPr>
          </a:p>
          <a:p>
            <a:pPr algn="ctr"/>
            <a:r>
              <a:rPr lang="zh-CN" altLang="en-US" sz="2400" b="1" dirty="0">
                <a:solidFill>
                  <a:srgbClr val="C00000"/>
                </a:solidFill>
                <a:effectLst/>
                <a:latin typeface="FZSSK--GBK1-0"/>
              </a:rPr>
              <a:t>产出科技成果</a:t>
            </a:r>
            <a:endParaRPr lang="zh-CN" altLang="en-US" sz="2400" dirty="0"/>
          </a:p>
        </p:txBody>
      </p:sp>
    </p:spTree>
    <p:extLst>
      <p:ext uri="{BB962C8B-B14F-4D97-AF65-F5344CB8AC3E}">
        <p14:creationId xmlns:p14="http://schemas.microsoft.com/office/powerpoint/2010/main" val="1808672860"/>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p:nvPr/>
        </p:nvSpPr>
        <p:spPr>
          <a:xfrm>
            <a:off x="1684677" y="2402886"/>
            <a:ext cx="8958245" cy="1363900"/>
          </a:xfrm>
          <a:prstGeom prst="rect">
            <a:avLst/>
          </a:prstGeom>
          <a:noFill/>
        </p:spPr>
        <p:txBody>
          <a:bodyPr wrap="square" rtlCol="0">
            <a:spAutoFit/>
          </a:bodyPr>
          <a:lstStyle/>
          <a:p>
            <a:pPr algn="ctr">
              <a:lnSpc>
                <a:spcPct val="120000"/>
              </a:lnSpc>
            </a:pPr>
            <a:r>
              <a:rPr lang="en-US" altLang="zh-CN" sz="3600" b="1" dirty="0">
                <a:solidFill>
                  <a:schemeClr val="bg1"/>
                </a:solidFill>
                <a:latin typeface="Times New Roman" panose="02020603050405020304" pitchFamily="18" charset="0"/>
                <a:cs typeface="Times New Roman" panose="02020603050405020304" pitchFamily="18" charset="0"/>
              </a:rPr>
              <a:t>User Identification and Recommendation </a:t>
            </a:r>
          </a:p>
          <a:p>
            <a:pPr algn="ctr">
              <a:lnSpc>
                <a:spcPct val="120000"/>
              </a:lnSpc>
            </a:pPr>
            <a:r>
              <a:rPr lang="en-US" altLang="zh-CN" sz="3600" b="1" dirty="0">
                <a:solidFill>
                  <a:schemeClr val="bg1"/>
                </a:solidFill>
                <a:latin typeface="Times New Roman" panose="02020603050405020304" pitchFamily="18" charset="0"/>
                <a:cs typeface="Times New Roman" panose="02020603050405020304" pitchFamily="18" charset="0"/>
              </a:rPr>
              <a:t>for Shared Accounts</a:t>
            </a:r>
          </a:p>
        </p:txBody>
      </p:sp>
      <p:sp>
        <p:nvSpPr>
          <p:cNvPr id="7" name="Snip Diagonal Corner Rectangle 6">
            <a:extLst>
              <a:ext uri="{FF2B5EF4-FFF2-40B4-BE49-F238E27FC236}">
                <a16:creationId xmlns:a16="http://schemas.microsoft.com/office/drawing/2014/main" id="{547FC3D2-1220-3D47-8FCF-4DB2F27B3DF6}"/>
              </a:ext>
            </a:extLst>
          </p:cNvPr>
          <p:cNvSpPr/>
          <p:nvPr/>
        </p:nvSpPr>
        <p:spPr>
          <a:xfrm rot="10800000" flipV="1">
            <a:off x="1" y="1772174"/>
            <a:ext cx="12191999" cy="2625323"/>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文本框 8">
            <a:extLst>
              <a:ext uri="{FF2B5EF4-FFF2-40B4-BE49-F238E27FC236}">
                <a16:creationId xmlns:a16="http://schemas.microsoft.com/office/drawing/2014/main" id="{D867C67A-4804-7946-BBA6-99F99B9ED3B4}"/>
              </a:ext>
            </a:extLst>
          </p:cNvPr>
          <p:cNvSpPr txBox="1"/>
          <p:nvPr/>
        </p:nvSpPr>
        <p:spPr>
          <a:xfrm>
            <a:off x="4007768" y="4856420"/>
            <a:ext cx="3866112" cy="1308884"/>
          </a:xfrm>
          <a:prstGeom prst="rect">
            <a:avLst/>
          </a:prstGeom>
          <a:noFill/>
        </p:spPr>
        <p:txBody>
          <a:bodyPr wrap="square">
            <a:spAutoFit/>
          </a:bodyPr>
          <a:lstStyle/>
          <a:p>
            <a:pPr algn="ctr">
              <a:lnSpc>
                <a:spcPct val="150000"/>
              </a:lnSpc>
            </a:pPr>
            <a:r>
              <a:rPr lang="zh-CN" altLang="en-US" sz="2800" b="1" dirty="0">
                <a:latin typeface="+mn-ea"/>
              </a:rPr>
              <a:t>王靖锐</a:t>
            </a:r>
            <a:endParaRPr lang="en-US" altLang="zh-CN" sz="2800" b="1" dirty="0">
              <a:latin typeface="+mn-ea"/>
            </a:endParaRPr>
          </a:p>
          <a:p>
            <a:pPr algn="ctr">
              <a:lnSpc>
                <a:spcPct val="150000"/>
              </a:lnSpc>
            </a:pPr>
            <a:r>
              <a:rPr lang="en-US" altLang="zh-CN" sz="2800" b="1" dirty="0">
                <a:latin typeface="+mn-ea"/>
              </a:rPr>
              <a:t>2023/3/14</a:t>
            </a:r>
            <a:endParaRPr lang="en" altLang="zh-CN" sz="2400" dirty="0">
              <a:latin typeface="+mn-ea"/>
            </a:endParaRPr>
          </a:p>
        </p:txBody>
      </p:sp>
      <p:pic>
        <p:nvPicPr>
          <p:cNvPr id="4" name="图片 3">
            <a:extLst>
              <a:ext uri="{FF2B5EF4-FFF2-40B4-BE49-F238E27FC236}">
                <a16:creationId xmlns:a16="http://schemas.microsoft.com/office/drawing/2014/main" id="{CBC7C648-AFED-72E4-2EE8-791BB0BAF40A}"/>
              </a:ext>
            </a:extLst>
          </p:cNvPr>
          <p:cNvPicPr>
            <a:picLocks noChangeAspect="1"/>
          </p:cNvPicPr>
          <p:nvPr/>
        </p:nvPicPr>
        <p:blipFill>
          <a:blip r:embed="rId3"/>
          <a:stretch>
            <a:fillRect/>
          </a:stretch>
        </p:blipFill>
        <p:spPr>
          <a:xfrm>
            <a:off x="4007768" y="308736"/>
            <a:ext cx="3816424" cy="1107669"/>
          </a:xfrm>
          <a:prstGeom prst="rect">
            <a:avLst/>
          </a:prstGeom>
        </p:spPr>
      </p:pic>
      <p:sp>
        <p:nvSpPr>
          <p:cNvPr id="10" name="这里是标题 Title">
            <a:extLst>
              <a:ext uri="{FF2B5EF4-FFF2-40B4-BE49-F238E27FC236}">
                <a16:creationId xmlns:a16="http://schemas.microsoft.com/office/drawing/2014/main" id="{622325D0-27D3-4BAE-B050-A4191303D270}"/>
              </a:ext>
            </a:extLst>
          </p:cNvPr>
          <p:cNvSpPr txBox="1"/>
          <p:nvPr/>
        </p:nvSpPr>
        <p:spPr>
          <a:xfrm>
            <a:off x="2071350" y="2460852"/>
            <a:ext cx="8049299" cy="968148"/>
          </a:xfrm>
          <a:prstGeom prst="rect">
            <a:avLst/>
          </a:prstGeom>
          <a:ln w="12700">
            <a:miter lim="400000"/>
          </a:ln>
        </p:spPr>
        <p:txBody>
          <a:bodyPr wrap="square" lIns="35718" tIns="35718" rIns="35718" bIns="35718" anchor="ctr">
            <a:spAutoFit/>
          </a:bodyPr>
          <a:lstStyle/>
          <a:p>
            <a:pPr algn="ctr">
              <a:lnSpc>
                <a:spcPct val="150000"/>
              </a:lnSpc>
              <a:defRPr sz="9000">
                <a:solidFill>
                  <a:srgbClr val="323232"/>
                </a:solidFill>
                <a:latin typeface="Helvetica"/>
                <a:ea typeface="Helvetica"/>
                <a:cs typeface="Helvetica"/>
                <a:sym typeface="Helvetica"/>
              </a:defRPr>
            </a:pPr>
            <a:r>
              <a:rPr lang="en-US" altLang="zh-CN" sz="4400" b="1" dirty="0">
                <a:solidFill>
                  <a:schemeClr val="bg1"/>
                </a:solidFill>
                <a:latin typeface="微软雅黑" panose="020B0503020204020204" pitchFamily="34" charset="-122"/>
                <a:ea typeface="微软雅黑" panose="020B0503020204020204" pitchFamily="34" charset="-122"/>
                <a:cs typeface="PingFang SC Semibold" panose="020B0400000000000000" charset="-122"/>
                <a:sym typeface="PingFang SC Semibold" panose="020B0400000000000000" charset="-122"/>
              </a:rPr>
              <a:t>THANKS</a:t>
            </a:r>
            <a:endParaRPr lang="zh-CN" altLang="en-US" sz="4400" b="1" dirty="0">
              <a:solidFill>
                <a:schemeClr val="bg1"/>
              </a:solidFill>
              <a:latin typeface="微软雅黑" panose="020B0503020204020204" pitchFamily="34" charset="-122"/>
              <a:ea typeface="微软雅黑" panose="020B0503020204020204" pitchFamily="34" charset="-122"/>
              <a:cs typeface="PingFang SC Semibold" panose="020B0400000000000000" charset="-122"/>
              <a:sym typeface="PingFang SC Semibold" panose="020B0400000000000000" charset="-122"/>
            </a:endParaRPr>
          </a:p>
        </p:txBody>
      </p:sp>
    </p:spTree>
    <p:extLst>
      <p:ext uri="{BB962C8B-B14F-4D97-AF65-F5344CB8AC3E}">
        <p14:creationId xmlns:p14="http://schemas.microsoft.com/office/powerpoint/2010/main" val="497429596"/>
      </p:ext>
    </p:extLst>
  </p:cSld>
  <p:clrMapOvr>
    <a:masterClrMapping/>
  </p:clrMapOvr>
  <mc:AlternateContent xmlns:mc="http://schemas.openxmlformats.org/markup-compatibility/2006" xmlns:p14="http://schemas.microsoft.com/office/powerpoint/2010/main">
    <mc:Choice Requires="p14">
      <p:transition spd="slow" p14:dur="2000" advTm="3922"/>
    </mc:Choice>
    <mc:Fallback xmlns="">
      <p:transition spd="slow" advTm="392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5</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仿真模拟对于社会治理的意义</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381328"/>
            <a:ext cx="11344320" cy="443711"/>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王敏</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张子柯</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计算传播学的仿真研究范式：优势、挑战与发展</a:t>
            </a:r>
            <a:r>
              <a:rPr lang="en-US" altLang="zh-CN" sz="1400" b="1" dirty="0">
                <a:latin typeface="Times New Roman" panose="02020603050405020304" pitchFamily="18" charset="0"/>
                <a:cs typeface="Times New Roman" panose="02020603050405020304" pitchFamily="18" charset="0"/>
              </a:rPr>
              <a:t>[J].</a:t>
            </a:r>
            <a:r>
              <a:rPr lang="zh-CN" altLang="en-US" sz="1400" b="1" dirty="0">
                <a:latin typeface="Times New Roman" panose="02020603050405020304" pitchFamily="18" charset="0"/>
                <a:cs typeface="Times New Roman" panose="02020603050405020304" pitchFamily="18" charset="0"/>
              </a:rPr>
              <a:t>新闻界</a:t>
            </a:r>
            <a:r>
              <a:rPr lang="en-US" altLang="zh-CN" sz="1400" b="1" dirty="0">
                <a:latin typeface="Times New Roman" panose="02020603050405020304" pitchFamily="18" charset="0"/>
                <a:cs typeface="Times New Roman" panose="02020603050405020304" pitchFamily="18" charset="0"/>
              </a:rPr>
              <a:t>,2022(10):64-74.</a:t>
            </a:r>
          </a:p>
          <a:p>
            <a:r>
              <a:rPr lang="en-US" altLang="zh-CN" sz="1400" b="1" dirty="0">
                <a:latin typeface="Times New Roman" panose="02020603050405020304" pitchFamily="18" charset="0"/>
                <a:cs typeface="Times New Roman" panose="02020603050405020304" pitchFamily="18" charset="0"/>
              </a:rPr>
              <a:t>Schelling T C. Dynamic models of segregation[J]. Journal of mathematical sociology, 1971, 1(2): 143-186.</a:t>
            </a:r>
          </a:p>
        </p:txBody>
      </p:sp>
      <p:sp>
        <p:nvSpPr>
          <p:cNvPr id="8" name="文本框 7">
            <a:extLst>
              <a:ext uri="{FF2B5EF4-FFF2-40B4-BE49-F238E27FC236}">
                <a16:creationId xmlns:a16="http://schemas.microsoft.com/office/drawing/2014/main" id="{E00069D2-1233-4C70-C29A-5FF456AC2E27}"/>
              </a:ext>
            </a:extLst>
          </p:cNvPr>
          <p:cNvSpPr txBox="1"/>
          <p:nvPr/>
        </p:nvSpPr>
        <p:spPr>
          <a:xfrm>
            <a:off x="4263138" y="1340768"/>
            <a:ext cx="7855553" cy="1938992"/>
          </a:xfrm>
          <a:prstGeom prst="rect">
            <a:avLst/>
          </a:prstGeom>
          <a:noFill/>
        </p:spPr>
        <p:txBody>
          <a:bodyPr wrap="square">
            <a:spAutoFit/>
          </a:bodyPr>
          <a:lstStyle/>
          <a:p>
            <a:pPr marL="285750" indent="-285750">
              <a:buFont typeface="Arial" panose="020B0604020202020204" pitchFamily="34" charset="0"/>
              <a:buChar char="•"/>
            </a:pPr>
            <a:r>
              <a:rPr lang="zh-CN" altLang="zh-CN" sz="2000" b="1" spc="85" dirty="0">
                <a:solidFill>
                  <a:srgbClr val="231F20"/>
                </a:solidFill>
                <a:effectLst/>
                <a:latin typeface="+mn-ea"/>
                <a:cs typeface="微软雅黑" panose="020B0503020204020204" pitchFamily="34" charset="-122"/>
              </a:rPr>
              <a:t>定</a:t>
            </a:r>
            <a:r>
              <a:rPr lang="zh-CN" altLang="zh-CN" sz="2000" b="1" spc="110" dirty="0">
                <a:solidFill>
                  <a:srgbClr val="231F20"/>
                </a:solidFill>
                <a:effectLst/>
                <a:latin typeface="+mn-ea"/>
                <a:cs typeface="微软雅黑" panose="020B0503020204020204" pitchFamily="34" charset="-122"/>
              </a:rPr>
              <a:t>量地表达和证明质化的思想</a:t>
            </a:r>
            <a:r>
              <a:rPr lang="en-US" altLang="zh-CN" sz="2000" b="1" spc="110" dirty="0">
                <a:solidFill>
                  <a:srgbClr val="231F20"/>
                </a:solidFill>
                <a:effectLst/>
                <a:latin typeface="+mn-ea"/>
                <a:cs typeface="微软雅黑" panose="020B0503020204020204" pitchFamily="34" charset="-122"/>
              </a:rPr>
              <a:t>, </a:t>
            </a:r>
            <a:r>
              <a:rPr lang="zh-CN" altLang="zh-CN" sz="2000" b="1" spc="110" dirty="0">
                <a:solidFill>
                  <a:srgbClr val="231F20"/>
                </a:solidFill>
                <a:effectLst/>
                <a:latin typeface="+mn-ea"/>
                <a:cs typeface="微软雅黑" panose="020B0503020204020204" pitchFamily="34" charset="-122"/>
              </a:rPr>
              <a:t>搭建量化和质化</a:t>
            </a:r>
            <a:r>
              <a:rPr lang="zh-CN" altLang="zh-CN" sz="2000" b="1" spc="90" dirty="0">
                <a:solidFill>
                  <a:srgbClr val="231F20"/>
                </a:solidFill>
                <a:effectLst/>
                <a:latin typeface="+mn-ea"/>
                <a:cs typeface="微软雅黑" panose="020B0503020204020204" pitchFamily="34" charset="-122"/>
              </a:rPr>
              <a:t>的</a:t>
            </a:r>
            <a:r>
              <a:rPr lang="zh-CN" altLang="zh-CN" sz="2000" b="1" spc="140" dirty="0">
                <a:solidFill>
                  <a:srgbClr val="231F20"/>
                </a:solidFill>
                <a:effectLst/>
                <a:latin typeface="+mn-ea"/>
                <a:cs typeface="微软雅黑" panose="020B0503020204020204" pitchFamily="34" charset="-122"/>
              </a:rPr>
              <a:t>桥</a:t>
            </a:r>
            <a:r>
              <a:rPr lang="zh-CN" altLang="zh-CN" sz="2000" b="1" spc="85" dirty="0">
                <a:solidFill>
                  <a:srgbClr val="231F20"/>
                </a:solidFill>
                <a:effectLst/>
                <a:latin typeface="+mn-ea"/>
                <a:cs typeface="微软雅黑" panose="020B0503020204020204" pitchFamily="34" charset="-122"/>
              </a:rPr>
              <a:t>梁</a:t>
            </a:r>
            <a:endParaRPr lang="en-US" altLang="zh-CN" sz="2000" b="1" spc="85" dirty="0">
              <a:solidFill>
                <a:srgbClr val="231F20"/>
              </a:solidFill>
              <a:effectLst/>
              <a:latin typeface="+mn-ea"/>
              <a:cs typeface="微软雅黑" panose="020B0503020204020204" pitchFamily="34" charset="-122"/>
            </a:endParaRPr>
          </a:p>
          <a:p>
            <a:pPr marL="285750" indent="-285750">
              <a:buFont typeface="Arial" panose="020B0604020202020204" pitchFamily="34" charset="0"/>
              <a:buChar char="•"/>
            </a:pPr>
            <a:endParaRPr lang="en-US" altLang="zh-CN" sz="2000" b="1" spc="85" dirty="0">
              <a:solidFill>
                <a:srgbClr val="231F20"/>
              </a:solidFill>
              <a:effectLst/>
              <a:latin typeface="+mn-ea"/>
              <a:cs typeface="微软雅黑" panose="020B0503020204020204" pitchFamily="34" charset="-122"/>
            </a:endParaRPr>
          </a:p>
          <a:p>
            <a:pPr marL="285750" indent="-285750">
              <a:buFont typeface="Arial" panose="020B0604020202020204" pitchFamily="34" charset="0"/>
              <a:buChar char="•"/>
            </a:pPr>
            <a:r>
              <a:rPr lang="zh-CN" altLang="zh-CN" sz="2000" b="1" spc="85" dirty="0">
                <a:solidFill>
                  <a:srgbClr val="231F20"/>
                </a:solidFill>
                <a:effectLst/>
                <a:latin typeface="+mn-ea"/>
                <a:cs typeface="微软雅黑" panose="020B0503020204020204" pitchFamily="34" charset="-122"/>
              </a:rPr>
              <a:t>提供探究微观行为和宏观涌现特征之</a:t>
            </a:r>
            <a:r>
              <a:rPr lang="zh-CN" altLang="zh-CN" sz="2000" b="1" spc="140" dirty="0">
                <a:solidFill>
                  <a:srgbClr val="231F20"/>
                </a:solidFill>
                <a:effectLst/>
                <a:latin typeface="+mn-ea"/>
                <a:cs typeface="微软雅黑" panose="020B0503020204020204" pitchFamily="34" charset="-122"/>
              </a:rPr>
              <a:t>间</a:t>
            </a:r>
            <a:r>
              <a:rPr lang="zh-CN" altLang="zh-CN" sz="2000" b="1" spc="85" dirty="0">
                <a:solidFill>
                  <a:srgbClr val="231F20"/>
                </a:solidFill>
                <a:effectLst/>
                <a:latin typeface="+mn-ea"/>
                <a:cs typeface="微软雅黑" panose="020B0503020204020204" pitchFamily="34" charset="-122"/>
              </a:rPr>
              <a:t>内在驱动关系的研究视角</a:t>
            </a:r>
            <a:endParaRPr lang="en-US" altLang="zh-CN" sz="2000" b="1" spc="85" dirty="0">
              <a:solidFill>
                <a:srgbClr val="231F20"/>
              </a:solidFill>
              <a:effectLst/>
              <a:latin typeface="+mn-ea"/>
              <a:cs typeface="微软雅黑" panose="020B0503020204020204" pitchFamily="34" charset="-122"/>
            </a:endParaRPr>
          </a:p>
          <a:p>
            <a:pPr marL="285750" indent="-285750">
              <a:buFont typeface="Arial" panose="020B0604020202020204" pitchFamily="34" charset="0"/>
              <a:buChar char="•"/>
            </a:pPr>
            <a:endParaRPr lang="en-US" altLang="zh-CN" sz="2000" b="1" spc="85" dirty="0">
              <a:solidFill>
                <a:srgbClr val="231F20"/>
              </a:solidFill>
              <a:effectLst/>
              <a:latin typeface="+mn-ea"/>
              <a:cs typeface="微软雅黑" panose="020B0503020204020204" pitchFamily="34" charset="-122"/>
            </a:endParaRPr>
          </a:p>
          <a:p>
            <a:pPr marL="285750" indent="-285750">
              <a:buFont typeface="Arial" panose="020B0604020202020204" pitchFamily="34" charset="0"/>
              <a:buChar char="•"/>
            </a:pPr>
            <a:r>
              <a:rPr lang="zh-CN" altLang="zh-CN" sz="2000" b="1" spc="85" dirty="0">
                <a:solidFill>
                  <a:srgbClr val="231F20"/>
                </a:solidFill>
                <a:effectLst/>
                <a:latin typeface="+mn-ea"/>
                <a:cs typeface="微软雅黑" panose="020B0503020204020204" pitchFamily="34" charset="-122"/>
              </a:rPr>
              <a:t>提供对系统性</a:t>
            </a:r>
            <a:r>
              <a:rPr lang="zh-CN" altLang="zh-CN" sz="2000" b="1" spc="65" dirty="0">
                <a:solidFill>
                  <a:srgbClr val="231F20"/>
                </a:solidFill>
                <a:effectLst/>
                <a:latin typeface="+mn-ea"/>
                <a:cs typeface="微软雅黑" panose="020B0503020204020204" pitchFamily="34" charset="-122"/>
              </a:rPr>
              <a:t>行</a:t>
            </a:r>
            <a:r>
              <a:rPr lang="zh-CN" altLang="zh-CN" sz="2000" b="1" spc="45" dirty="0">
                <a:solidFill>
                  <a:srgbClr val="231F20"/>
                </a:solidFill>
                <a:effectLst/>
                <a:latin typeface="+mn-ea"/>
                <a:cs typeface="微软雅黑" panose="020B0503020204020204" pitchFamily="34" charset="-122"/>
              </a:rPr>
              <a:t>为和现象的机制性解释及预测</a:t>
            </a:r>
            <a:endParaRPr lang="zh-CN" altLang="en-US" sz="2000" b="1" dirty="0">
              <a:latin typeface="+mn-ea"/>
            </a:endParaRPr>
          </a:p>
        </p:txBody>
      </p:sp>
      <p:pic>
        <p:nvPicPr>
          <p:cNvPr id="2050" name="Picture 2" descr="图片">
            <a:extLst>
              <a:ext uri="{FF2B5EF4-FFF2-40B4-BE49-F238E27FC236}">
                <a16:creationId xmlns:a16="http://schemas.microsoft.com/office/drawing/2014/main" id="{3F00265C-A0B8-9B44-5332-B9F40F62A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994347"/>
            <a:ext cx="3521711" cy="513285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4B1E2273-FBFD-6193-037D-4BFFB61A6493}"/>
              </a:ext>
            </a:extLst>
          </p:cNvPr>
          <p:cNvSpPr txBox="1"/>
          <p:nvPr/>
        </p:nvSpPr>
        <p:spPr>
          <a:xfrm>
            <a:off x="4251036" y="3882775"/>
            <a:ext cx="7855553" cy="1938992"/>
          </a:xfrm>
          <a:prstGeom prst="rect">
            <a:avLst/>
          </a:prstGeom>
          <a:noFill/>
        </p:spPr>
        <p:txBody>
          <a:bodyPr wrap="square">
            <a:spAutoFit/>
          </a:bodyPr>
          <a:lstStyle/>
          <a:p>
            <a:pPr marL="285750" indent="-285750">
              <a:buFont typeface="Arial" panose="020B0604020202020204" pitchFamily="34" charset="0"/>
              <a:buChar char="•"/>
            </a:pPr>
            <a:r>
              <a:rPr lang="zh-CN" altLang="en-US" sz="2000" b="1" spc="85" dirty="0">
                <a:solidFill>
                  <a:srgbClr val="C00000"/>
                </a:solidFill>
                <a:effectLst/>
                <a:latin typeface="+mn-ea"/>
                <a:cs typeface="微软雅黑" panose="020B0503020204020204" pitchFamily="34" charset="-122"/>
              </a:rPr>
              <a:t>种族隔离是自发形成的吗？（按照猜想设计仿真规则）</a:t>
            </a:r>
            <a:endParaRPr lang="en-US" altLang="zh-CN" sz="2000" b="1" spc="85" dirty="0">
              <a:solidFill>
                <a:srgbClr val="C00000"/>
              </a:solidFill>
              <a:effectLst/>
              <a:latin typeface="+mn-ea"/>
              <a:cs typeface="微软雅黑" panose="020B0503020204020204" pitchFamily="34" charset="-122"/>
            </a:endParaRPr>
          </a:p>
          <a:p>
            <a:pPr marL="285750" indent="-285750">
              <a:buFont typeface="Arial" panose="020B0604020202020204" pitchFamily="34" charset="0"/>
              <a:buChar char="•"/>
            </a:pPr>
            <a:endParaRPr lang="en-US" altLang="zh-CN" sz="2000" b="1" spc="85" dirty="0">
              <a:solidFill>
                <a:srgbClr val="C00000"/>
              </a:solidFill>
              <a:effectLst/>
              <a:latin typeface="+mn-ea"/>
              <a:cs typeface="微软雅黑" panose="020B0503020204020204" pitchFamily="34" charset="-122"/>
            </a:endParaRPr>
          </a:p>
          <a:p>
            <a:pPr marL="285750" indent="-285750">
              <a:buFont typeface="Arial" panose="020B0604020202020204" pitchFamily="34" charset="0"/>
              <a:buChar char="•"/>
            </a:pPr>
            <a:r>
              <a:rPr lang="zh-CN" altLang="en-US" sz="2000" b="1" spc="85" dirty="0">
                <a:solidFill>
                  <a:srgbClr val="C00000"/>
                </a:solidFill>
                <a:latin typeface="+mn-ea"/>
                <a:cs typeface="微软雅黑" panose="020B0503020204020204" pitchFamily="34" charset="-122"/>
              </a:rPr>
              <a:t>种族隔离是如何演化形成的？（仿真模拟）</a:t>
            </a:r>
            <a:endParaRPr lang="en-US" altLang="zh-CN" sz="2000" b="1" spc="85" dirty="0">
              <a:solidFill>
                <a:srgbClr val="C00000"/>
              </a:solidFill>
              <a:effectLst/>
              <a:latin typeface="+mn-ea"/>
              <a:cs typeface="微软雅黑" panose="020B0503020204020204" pitchFamily="34" charset="-122"/>
            </a:endParaRPr>
          </a:p>
          <a:p>
            <a:pPr marL="285750" indent="-285750">
              <a:buFont typeface="Arial" panose="020B0604020202020204" pitchFamily="34" charset="0"/>
              <a:buChar char="•"/>
            </a:pPr>
            <a:endParaRPr lang="en-US" altLang="zh-CN" sz="2000" b="1" spc="85" dirty="0">
              <a:solidFill>
                <a:srgbClr val="C00000"/>
              </a:solidFill>
              <a:effectLst/>
              <a:latin typeface="+mn-ea"/>
              <a:cs typeface="微软雅黑" panose="020B0503020204020204" pitchFamily="34" charset="-122"/>
            </a:endParaRPr>
          </a:p>
          <a:p>
            <a:pPr marL="285750" indent="-285750">
              <a:buFont typeface="Arial" panose="020B0604020202020204" pitchFamily="34" charset="0"/>
              <a:buChar char="•"/>
            </a:pPr>
            <a:r>
              <a:rPr lang="zh-CN" altLang="en-US" sz="2000" b="1" spc="85" dirty="0">
                <a:solidFill>
                  <a:srgbClr val="C00000"/>
                </a:solidFill>
                <a:latin typeface="+mn-ea"/>
              </a:rPr>
              <a:t>如果不加以控制会怎么样，如何避免？（分析仿真结果和修改模型参数再仿真）</a:t>
            </a:r>
            <a:endParaRPr lang="zh-CN" altLang="en-US" sz="2000" b="1" dirty="0">
              <a:solidFill>
                <a:srgbClr val="C00000"/>
              </a:solidFill>
              <a:latin typeface="+mn-ea"/>
            </a:endParaRPr>
          </a:p>
        </p:txBody>
      </p:sp>
    </p:spTree>
    <p:extLst>
      <p:ext uri="{BB962C8B-B14F-4D97-AF65-F5344CB8AC3E}">
        <p14:creationId xmlns:p14="http://schemas.microsoft.com/office/powerpoint/2010/main" val="4293337600"/>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6</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仿真模拟的发展过程</a:t>
            </a:r>
          </a:p>
        </p:txBody>
      </p:sp>
      <p:sp>
        <p:nvSpPr>
          <p:cNvPr id="6" name="文本框 5">
            <a:extLst>
              <a:ext uri="{FF2B5EF4-FFF2-40B4-BE49-F238E27FC236}">
                <a16:creationId xmlns:a16="http://schemas.microsoft.com/office/drawing/2014/main" id="{3B67BA6F-73D4-0D8F-1374-A5753568D612}"/>
              </a:ext>
            </a:extLst>
          </p:cNvPr>
          <p:cNvSpPr txBox="1"/>
          <p:nvPr/>
        </p:nvSpPr>
        <p:spPr>
          <a:xfrm>
            <a:off x="1058271" y="4754887"/>
            <a:ext cx="10801200" cy="461665"/>
          </a:xfrm>
          <a:prstGeom prst="rect">
            <a:avLst/>
          </a:prstGeom>
          <a:noFill/>
        </p:spPr>
        <p:txBody>
          <a:bodyPr wrap="square">
            <a:spAutoFit/>
          </a:bodyPr>
          <a:lstStyle/>
          <a:p>
            <a:r>
              <a:rPr lang="zh-CN" altLang="en-US" sz="2400" b="1" dirty="0">
                <a:solidFill>
                  <a:srgbClr val="000000"/>
                </a:solidFill>
                <a:effectLst/>
                <a:latin typeface="FZSSK--GBK1-0"/>
              </a:rPr>
              <a:t>综合考虑</a:t>
            </a:r>
            <a:r>
              <a:rPr lang="zh-CN" altLang="en-US" sz="2400" b="1" dirty="0">
                <a:solidFill>
                  <a:srgbClr val="C00000"/>
                </a:solidFill>
                <a:effectLst/>
                <a:latin typeface="FZSSK--GBK1-0"/>
              </a:rPr>
              <a:t>视觉形式</a:t>
            </a:r>
            <a:r>
              <a:rPr lang="zh-CN" altLang="en-US" sz="2400" b="1" dirty="0">
                <a:solidFill>
                  <a:srgbClr val="000000"/>
                </a:solidFill>
                <a:effectLst/>
                <a:latin typeface="E-BZ"/>
              </a:rPr>
              <a:t>、 </a:t>
            </a:r>
            <a:r>
              <a:rPr lang="zh-CN" altLang="en-US" sz="2400" b="1" dirty="0">
                <a:solidFill>
                  <a:srgbClr val="C00000"/>
                </a:solidFill>
                <a:effectLst/>
                <a:latin typeface="FZSSK--GBK1-0"/>
              </a:rPr>
              <a:t>行为自由度</a:t>
            </a:r>
            <a:r>
              <a:rPr lang="zh-CN" altLang="en-US" sz="2400" b="1" dirty="0">
                <a:solidFill>
                  <a:srgbClr val="000000"/>
                </a:solidFill>
                <a:effectLst/>
                <a:latin typeface="E-BZ"/>
              </a:rPr>
              <a:t>、 </a:t>
            </a:r>
            <a:r>
              <a:rPr lang="zh-CN" altLang="en-US" sz="2400" b="1" dirty="0">
                <a:solidFill>
                  <a:srgbClr val="C00000"/>
                </a:solidFill>
                <a:effectLst/>
                <a:latin typeface="FZSSK--GBK1-0"/>
              </a:rPr>
              <a:t>过程特征</a:t>
            </a:r>
            <a:r>
              <a:rPr lang="zh-CN" altLang="en-US" sz="2400" b="1" dirty="0">
                <a:solidFill>
                  <a:srgbClr val="000000"/>
                </a:solidFill>
                <a:effectLst/>
                <a:latin typeface="E-BZ"/>
              </a:rPr>
              <a:t>、 </a:t>
            </a:r>
            <a:r>
              <a:rPr lang="zh-CN" altLang="en-US" sz="2400" b="1" dirty="0">
                <a:solidFill>
                  <a:srgbClr val="C00000"/>
                </a:solidFill>
                <a:effectLst/>
                <a:latin typeface="FZSSK--GBK1-0"/>
              </a:rPr>
              <a:t>形态复杂性</a:t>
            </a:r>
            <a:r>
              <a:rPr lang="zh-CN" altLang="en-US" sz="2400" b="1" dirty="0">
                <a:solidFill>
                  <a:srgbClr val="000000"/>
                </a:solidFill>
                <a:effectLst/>
                <a:latin typeface="FZSSK--GBK1-0"/>
              </a:rPr>
              <a:t>四个维度标准</a:t>
            </a:r>
            <a:endParaRPr lang="zh-CN" altLang="en-US" sz="3200" b="1" dirty="0"/>
          </a:p>
        </p:txBody>
      </p:sp>
      <p:sp>
        <p:nvSpPr>
          <p:cNvPr id="9" name="object 4">
            <a:extLst>
              <a:ext uri="{FF2B5EF4-FFF2-40B4-BE49-F238E27FC236}">
                <a16:creationId xmlns:a16="http://schemas.microsoft.com/office/drawing/2014/main" id="{19EEAAD2-711D-8C2A-4656-27C3A1C01FA8}"/>
              </a:ext>
            </a:extLst>
          </p:cNvPr>
          <p:cNvSpPr txBox="1"/>
          <p:nvPr/>
        </p:nvSpPr>
        <p:spPr>
          <a:xfrm>
            <a:off x="152280" y="6525344"/>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吕鹏</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计算社会科学中仿真模拟的三个发展阶段</a:t>
            </a:r>
            <a:r>
              <a:rPr lang="en-US" altLang="zh-CN" sz="1400" b="1" dirty="0">
                <a:latin typeface="Times New Roman" panose="02020603050405020304" pitchFamily="18" charset="0"/>
                <a:cs typeface="Times New Roman" panose="02020603050405020304" pitchFamily="18" charset="0"/>
              </a:rPr>
              <a:t>[J].</a:t>
            </a:r>
            <a:r>
              <a:rPr lang="zh-CN" altLang="en-US" sz="1400" b="1" dirty="0">
                <a:latin typeface="Times New Roman" panose="02020603050405020304" pitchFamily="18" charset="0"/>
                <a:cs typeface="Times New Roman" panose="02020603050405020304" pitchFamily="18" charset="0"/>
              </a:rPr>
              <a:t>清华社会学评论</a:t>
            </a:r>
            <a:r>
              <a:rPr lang="en-US" altLang="zh-CN" sz="1400" b="1" dirty="0">
                <a:latin typeface="Times New Roman" panose="02020603050405020304" pitchFamily="18" charset="0"/>
                <a:cs typeface="Times New Roman" panose="02020603050405020304" pitchFamily="18" charset="0"/>
              </a:rPr>
              <a:t>,2022(01):38-59.</a:t>
            </a:r>
          </a:p>
        </p:txBody>
      </p:sp>
      <p:cxnSp>
        <p:nvCxnSpPr>
          <p:cNvPr id="5" name="直接箭头连接符 4">
            <a:extLst>
              <a:ext uri="{FF2B5EF4-FFF2-40B4-BE49-F238E27FC236}">
                <a16:creationId xmlns:a16="http://schemas.microsoft.com/office/drawing/2014/main" id="{6FA35C94-AB5E-E824-D982-C35B9C16673F}"/>
              </a:ext>
            </a:extLst>
          </p:cNvPr>
          <p:cNvCxnSpPr>
            <a:cxnSpLocks/>
          </p:cNvCxnSpPr>
          <p:nvPr/>
        </p:nvCxnSpPr>
        <p:spPr>
          <a:xfrm>
            <a:off x="963900" y="2181399"/>
            <a:ext cx="1044116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7" name="文本框 6">
            <a:extLst>
              <a:ext uri="{FF2B5EF4-FFF2-40B4-BE49-F238E27FC236}">
                <a16:creationId xmlns:a16="http://schemas.microsoft.com/office/drawing/2014/main" id="{7D3AED99-6801-3128-F969-75C528ABFBED}"/>
              </a:ext>
            </a:extLst>
          </p:cNvPr>
          <p:cNvSpPr txBox="1"/>
          <p:nvPr/>
        </p:nvSpPr>
        <p:spPr>
          <a:xfrm>
            <a:off x="4892092" y="1630354"/>
            <a:ext cx="2407816" cy="461665"/>
          </a:xfrm>
          <a:prstGeom prst="rect">
            <a:avLst/>
          </a:prstGeom>
          <a:noFill/>
        </p:spPr>
        <p:txBody>
          <a:bodyPr wrap="square">
            <a:spAutoFit/>
          </a:bodyPr>
          <a:lstStyle/>
          <a:p>
            <a:r>
              <a:rPr lang="zh-CN" altLang="en-US" sz="2400" b="1" dirty="0">
                <a:solidFill>
                  <a:srgbClr val="000000"/>
                </a:solidFill>
                <a:latin typeface="FZSSK--GBK1-0"/>
              </a:rPr>
              <a:t>元胞自动机模型</a:t>
            </a:r>
            <a:endParaRPr lang="zh-CN" altLang="en-US" sz="2400" b="1" dirty="0"/>
          </a:p>
        </p:txBody>
      </p:sp>
      <p:sp>
        <p:nvSpPr>
          <p:cNvPr id="8" name="文本框 7">
            <a:extLst>
              <a:ext uri="{FF2B5EF4-FFF2-40B4-BE49-F238E27FC236}">
                <a16:creationId xmlns:a16="http://schemas.microsoft.com/office/drawing/2014/main" id="{8F9C0F67-F0B3-E134-6E1B-5DAC9F893081}"/>
              </a:ext>
            </a:extLst>
          </p:cNvPr>
          <p:cNvSpPr txBox="1"/>
          <p:nvPr/>
        </p:nvSpPr>
        <p:spPr>
          <a:xfrm>
            <a:off x="1083356" y="1621426"/>
            <a:ext cx="2511896" cy="461665"/>
          </a:xfrm>
          <a:prstGeom prst="rect">
            <a:avLst/>
          </a:prstGeom>
          <a:noFill/>
        </p:spPr>
        <p:txBody>
          <a:bodyPr wrap="square">
            <a:spAutoFit/>
          </a:bodyPr>
          <a:lstStyle/>
          <a:p>
            <a:r>
              <a:rPr lang="zh-CN" altLang="en-US" sz="2400" b="1" dirty="0">
                <a:solidFill>
                  <a:srgbClr val="000000"/>
                </a:solidFill>
                <a:latin typeface="FZSSK--GBK1-0"/>
              </a:rPr>
              <a:t>系统动力学模型</a:t>
            </a:r>
            <a:endParaRPr lang="zh-CN" altLang="en-US" sz="2400" b="1" dirty="0"/>
          </a:p>
        </p:txBody>
      </p:sp>
      <p:sp>
        <p:nvSpPr>
          <p:cNvPr id="10" name="文本框 9">
            <a:extLst>
              <a:ext uri="{FF2B5EF4-FFF2-40B4-BE49-F238E27FC236}">
                <a16:creationId xmlns:a16="http://schemas.microsoft.com/office/drawing/2014/main" id="{35E7CE51-90B8-D2F3-681F-0ADBC9880A4F}"/>
              </a:ext>
            </a:extLst>
          </p:cNvPr>
          <p:cNvSpPr txBox="1"/>
          <p:nvPr/>
        </p:nvSpPr>
        <p:spPr>
          <a:xfrm>
            <a:off x="8596748" y="1630757"/>
            <a:ext cx="2407816" cy="461665"/>
          </a:xfrm>
          <a:prstGeom prst="rect">
            <a:avLst/>
          </a:prstGeom>
          <a:noFill/>
        </p:spPr>
        <p:txBody>
          <a:bodyPr wrap="square">
            <a:spAutoFit/>
          </a:bodyPr>
          <a:lstStyle/>
          <a:p>
            <a:r>
              <a:rPr lang="zh-CN" altLang="en-US" sz="2400" b="1" dirty="0">
                <a:solidFill>
                  <a:srgbClr val="000000"/>
                </a:solidFill>
                <a:latin typeface="FZSSK--GBK1-0"/>
              </a:rPr>
              <a:t>智能体仿真模型</a:t>
            </a:r>
            <a:endParaRPr lang="zh-CN" altLang="en-US" sz="2400" b="1" dirty="0"/>
          </a:p>
        </p:txBody>
      </p:sp>
      <p:pic>
        <p:nvPicPr>
          <p:cNvPr id="12" name="图片 11">
            <a:extLst>
              <a:ext uri="{FF2B5EF4-FFF2-40B4-BE49-F238E27FC236}">
                <a16:creationId xmlns:a16="http://schemas.microsoft.com/office/drawing/2014/main" id="{2AE92FD3-1140-69F8-0432-2D67F7CC1FE6}"/>
              </a:ext>
            </a:extLst>
          </p:cNvPr>
          <p:cNvPicPr>
            <a:picLocks noChangeAspect="1"/>
          </p:cNvPicPr>
          <p:nvPr/>
        </p:nvPicPr>
        <p:blipFill>
          <a:blip r:embed="rId3"/>
          <a:stretch>
            <a:fillRect/>
          </a:stretch>
        </p:blipFill>
        <p:spPr>
          <a:xfrm>
            <a:off x="2128078" y="5216552"/>
            <a:ext cx="7935844" cy="1038723"/>
          </a:xfrm>
          <a:prstGeom prst="rect">
            <a:avLst/>
          </a:prstGeom>
        </p:spPr>
      </p:pic>
      <p:pic>
        <p:nvPicPr>
          <p:cNvPr id="14" name="图片 13">
            <a:extLst>
              <a:ext uri="{FF2B5EF4-FFF2-40B4-BE49-F238E27FC236}">
                <a16:creationId xmlns:a16="http://schemas.microsoft.com/office/drawing/2014/main" id="{69EBABE7-F0A1-EB68-D56F-E891F8B809A2}"/>
              </a:ext>
            </a:extLst>
          </p:cNvPr>
          <p:cNvPicPr>
            <a:picLocks noChangeAspect="1"/>
          </p:cNvPicPr>
          <p:nvPr/>
        </p:nvPicPr>
        <p:blipFill>
          <a:blip r:embed="rId4"/>
          <a:stretch>
            <a:fillRect/>
          </a:stretch>
        </p:blipFill>
        <p:spPr>
          <a:xfrm>
            <a:off x="887796" y="2250798"/>
            <a:ext cx="2903016" cy="1791393"/>
          </a:xfrm>
          <a:prstGeom prst="rect">
            <a:avLst/>
          </a:prstGeom>
        </p:spPr>
      </p:pic>
      <p:pic>
        <p:nvPicPr>
          <p:cNvPr id="17" name="图片 16">
            <a:extLst>
              <a:ext uri="{FF2B5EF4-FFF2-40B4-BE49-F238E27FC236}">
                <a16:creationId xmlns:a16="http://schemas.microsoft.com/office/drawing/2014/main" id="{7B1287C9-9D1F-E3D0-893F-B187BC9B129B}"/>
              </a:ext>
            </a:extLst>
          </p:cNvPr>
          <p:cNvPicPr>
            <a:picLocks noChangeAspect="1"/>
          </p:cNvPicPr>
          <p:nvPr/>
        </p:nvPicPr>
        <p:blipFill>
          <a:blip r:embed="rId5"/>
          <a:stretch>
            <a:fillRect/>
          </a:stretch>
        </p:blipFill>
        <p:spPr>
          <a:xfrm>
            <a:off x="5159896" y="2450266"/>
            <a:ext cx="1638300" cy="1638300"/>
          </a:xfrm>
          <a:prstGeom prst="rect">
            <a:avLst/>
          </a:prstGeom>
        </p:spPr>
      </p:pic>
      <p:pic>
        <p:nvPicPr>
          <p:cNvPr id="19" name="图片 18">
            <a:extLst>
              <a:ext uri="{FF2B5EF4-FFF2-40B4-BE49-F238E27FC236}">
                <a16:creationId xmlns:a16="http://schemas.microsoft.com/office/drawing/2014/main" id="{CE354DEE-C8BC-790D-F968-19C51C5E6BF8}"/>
              </a:ext>
            </a:extLst>
          </p:cNvPr>
          <p:cNvPicPr>
            <a:picLocks noChangeAspect="1"/>
          </p:cNvPicPr>
          <p:nvPr/>
        </p:nvPicPr>
        <p:blipFill>
          <a:blip r:embed="rId6"/>
          <a:stretch>
            <a:fillRect/>
          </a:stretch>
        </p:blipFill>
        <p:spPr>
          <a:xfrm>
            <a:off x="8449132" y="2496675"/>
            <a:ext cx="2703047" cy="1673968"/>
          </a:xfrm>
          <a:prstGeom prst="rect">
            <a:avLst/>
          </a:prstGeom>
        </p:spPr>
      </p:pic>
    </p:spTree>
    <p:extLst>
      <p:ext uri="{BB962C8B-B14F-4D97-AF65-F5344CB8AC3E}">
        <p14:creationId xmlns:p14="http://schemas.microsoft.com/office/powerpoint/2010/main" val="2565807776"/>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7</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仿真模拟的实现路径</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王敏</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张子柯</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计算传播学的仿真研究范式：优势、挑战与发展</a:t>
            </a:r>
            <a:r>
              <a:rPr lang="en-US" altLang="zh-CN" sz="1400" b="1" dirty="0">
                <a:latin typeface="Times New Roman" panose="02020603050405020304" pitchFamily="18" charset="0"/>
                <a:cs typeface="Times New Roman" panose="02020603050405020304" pitchFamily="18" charset="0"/>
              </a:rPr>
              <a:t>[J].</a:t>
            </a:r>
            <a:r>
              <a:rPr lang="zh-CN" altLang="en-US" sz="1400" b="1" dirty="0">
                <a:latin typeface="Times New Roman" panose="02020603050405020304" pitchFamily="18" charset="0"/>
                <a:cs typeface="Times New Roman" panose="02020603050405020304" pitchFamily="18" charset="0"/>
              </a:rPr>
              <a:t>新闻界</a:t>
            </a:r>
            <a:r>
              <a:rPr lang="en-US" altLang="zh-CN" sz="1400" b="1" dirty="0">
                <a:latin typeface="Times New Roman" panose="02020603050405020304" pitchFamily="18" charset="0"/>
                <a:cs typeface="Times New Roman" panose="02020603050405020304" pitchFamily="18" charset="0"/>
              </a:rPr>
              <a:t>,2022(10):64-74.</a:t>
            </a:r>
          </a:p>
        </p:txBody>
      </p:sp>
      <p:pic>
        <p:nvPicPr>
          <p:cNvPr id="5" name="图片 4">
            <a:extLst>
              <a:ext uri="{FF2B5EF4-FFF2-40B4-BE49-F238E27FC236}">
                <a16:creationId xmlns:a16="http://schemas.microsoft.com/office/drawing/2014/main" id="{2EA54E24-FB1C-0819-08A6-FEA1CE1C228A}"/>
              </a:ext>
            </a:extLst>
          </p:cNvPr>
          <p:cNvPicPr>
            <a:picLocks noChangeAspect="1"/>
          </p:cNvPicPr>
          <p:nvPr/>
        </p:nvPicPr>
        <p:blipFill>
          <a:blip r:embed="rId3"/>
          <a:stretch>
            <a:fillRect/>
          </a:stretch>
        </p:blipFill>
        <p:spPr>
          <a:xfrm>
            <a:off x="2927648" y="707886"/>
            <a:ext cx="5472608" cy="5740406"/>
          </a:xfrm>
          <a:prstGeom prst="rect">
            <a:avLst/>
          </a:prstGeom>
        </p:spPr>
      </p:pic>
    </p:spTree>
    <p:extLst>
      <p:ext uri="{BB962C8B-B14F-4D97-AF65-F5344CB8AC3E}">
        <p14:creationId xmlns:p14="http://schemas.microsoft.com/office/powerpoint/2010/main" val="2565913534"/>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C8029035-49F7-2D4C-B27B-22F15F38483E}"/>
              </a:ext>
            </a:extLst>
          </p:cNvPr>
          <p:cNvSpPr txBox="1"/>
          <p:nvPr/>
        </p:nvSpPr>
        <p:spPr>
          <a:xfrm>
            <a:off x="299356" y="1196752"/>
            <a:ext cx="11593288" cy="4381008"/>
          </a:xfrm>
          <a:prstGeom prst="rect">
            <a:avLst/>
          </a:prstGeom>
          <a:noFill/>
        </p:spPr>
        <p:txBody>
          <a:bodyPr wrap="square" rtlCol="0">
            <a:spAutoFit/>
          </a:bodyPr>
          <a:lstStyle/>
          <a:p>
            <a:pPr marL="514350" indent="-514350">
              <a:lnSpc>
                <a:spcPct val="120000"/>
              </a:lnSpc>
              <a:spcAft>
                <a:spcPts val="600"/>
              </a:spcAft>
              <a:buAutoNum type="arabicPeriod"/>
            </a:pPr>
            <a:r>
              <a:rPr kumimoji="1" lang="zh-CN" altLang="en-US" sz="3000" b="1" dirty="0">
                <a:solidFill>
                  <a:srgbClr val="7F7F7F"/>
                </a:solidFill>
                <a:latin typeface="Helvetica" pitchFamily="2" charset="0"/>
              </a:rPr>
              <a:t>仿真模拟的基本概念</a:t>
            </a:r>
            <a:endParaRPr kumimoji="1" lang="en-US" altLang="zh-CN" sz="3000" b="1" dirty="0">
              <a:solidFill>
                <a:srgbClr val="7F7F7F"/>
              </a:solidFill>
              <a:latin typeface="Helvetica" pitchFamily="2" charset="0"/>
            </a:endParaRPr>
          </a:p>
          <a:p>
            <a:pPr marL="514350" indent="-514350">
              <a:lnSpc>
                <a:spcPct val="120000"/>
              </a:lnSpc>
              <a:spcAft>
                <a:spcPts val="600"/>
              </a:spcAft>
              <a:buAutoNum type="arabicPeriod"/>
            </a:pPr>
            <a:r>
              <a:rPr kumimoji="1" lang="zh-CN" altLang="en-US" sz="3000" b="1" dirty="0">
                <a:solidFill>
                  <a:srgbClr val="C40F0F"/>
                </a:solidFill>
                <a:latin typeface="Helvetica" pitchFamily="2" charset="0"/>
              </a:rPr>
              <a:t>舆情演化仿真研究</a:t>
            </a:r>
            <a:endParaRPr kumimoji="1" lang="en-US" altLang="zh-CN" sz="3000" b="1" dirty="0">
              <a:solidFill>
                <a:srgbClr val="C40F0F"/>
              </a:solidFill>
              <a:latin typeface="Helvetica" pitchFamily="2"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基于系统动力学的舆情演化仿真</a:t>
            </a:r>
            <a:endParaRPr kumimoji="1" lang="en-US" altLang="zh-CN" sz="3000" dirty="0">
              <a:latin typeface="Candara" panose="020E0502030303020204" pitchFamily="34" charset="0"/>
            </a:endParaRPr>
          </a:p>
          <a:p>
            <a:pPr marL="971550" lvl="1" indent="-514350">
              <a:lnSpc>
                <a:spcPct val="120000"/>
              </a:lnSpc>
              <a:spcAft>
                <a:spcPts val="600"/>
              </a:spcAft>
              <a:buFont typeface="Arial" panose="020B0604020202020204" pitchFamily="34" charset="0"/>
              <a:buChar char="•"/>
            </a:pPr>
            <a:r>
              <a:rPr kumimoji="1" lang="zh-CN" altLang="en-US" sz="3000" dirty="0">
                <a:latin typeface="Candara" panose="020E0502030303020204" pitchFamily="34" charset="0"/>
              </a:rPr>
              <a:t>基于</a:t>
            </a:r>
            <a:r>
              <a:rPr kumimoji="1" lang="en-US" altLang="zh-CN" sz="3000" dirty="0">
                <a:latin typeface="Candara" panose="020E0502030303020204" pitchFamily="34" charset="0"/>
              </a:rPr>
              <a:t>ABM</a:t>
            </a:r>
            <a:r>
              <a:rPr kumimoji="1" lang="zh-CN" altLang="en-US" sz="3000" dirty="0">
                <a:latin typeface="Candara" panose="020E0502030303020204" pitchFamily="34" charset="0"/>
              </a:rPr>
              <a:t>的舆情演化仿真概览</a:t>
            </a:r>
            <a:endParaRPr kumimoji="1" lang="en-US" altLang="zh-CN" sz="3000" b="1" dirty="0">
              <a:solidFill>
                <a:srgbClr val="7F7F7F"/>
              </a:solidFill>
              <a:latin typeface="Helvetica" pitchFamily="2" charset="0"/>
            </a:endParaRPr>
          </a:p>
          <a:p>
            <a:pPr marL="514350" indent="-514350">
              <a:lnSpc>
                <a:spcPct val="120000"/>
              </a:lnSpc>
              <a:spcAft>
                <a:spcPts val="600"/>
              </a:spcAft>
              <a:buAutoNum type="arabicPeriod"/>
            </a:pPr>
            <a:r>
              <a:rPr kumimoji="1" lang="en-US" altLang="zh-CN" sz="3000" b="1" dirty="0">
                <a:solidFill>
                  <a:schemeClr val="tx1">
                    <a:lumMod val="50000"/>
                    <a:lumOff val="50000"/>
                  </a:schemeClr>
                </a:solidFill>
                <a:latin typeface="Helvetica" pitchFamily="2" charset="0"/>
              </a:rPr>
              <a:t>ABM</a:t>
            </a:r>
            <a:r>
              <a:rPr kumimoji="1" lang="zh-CN" altLang="en-US" sz="3000" b="1" dirty="0">
                <a:solidFill>
                  <a:schemeClr val="tx1">
                    <a:lumMod val="50000"/>
                    <a:lumOff val="50000"/>
                  </a:schemeClr>
                </a:solidFill>
                <a:latin typeface="Helvetica" pitchFamily="2" charset="0"/>
              </a:rPr>
              <a:t>舆情演化仿真的理论方法</a:t>
            </a:r>
            <a:endParaRPr kumimoji="1" lang="en-US" altLang="zh-CN" sz="3000" b="1" dirty="0">
              <a:solidFill>
                <a:schemeClr val="tx1">
                  <a:lumMod val="50000"/>
                  <a:lumOff val="50000"/>
                </a:schemeClr>
              </a:solidFill>
              <a:latin typeface="Helvetica" pitchFamily="2" charset="0"/>
            </a:endParaRPr>
          </a:p>
          <a:p>
            <a:pPr marL="514350" indent="-514350">
              <a:lnSpc>
                <a:spcPct val="120000"/>
              </a:lnSpc>
              <a:spcAft>
                <a:spcPts val="600"/>
              </a:spcAft>
              <a:buAutoNum type="arabicPeriod"/>
            </a:pPr>
            <a:r>
              <a:rPr kumimoji="1" lang="zh-CN" altLang="en-US" sz="3000" b="1" dirty="0">
                <a:solidFill>
                  <a:schemeClr val="tx1">
                    <a:lumMod val="50000"/>
                    <a:lumOff val="50000"/>
                  </a:schemeClr>
                </a:solidFill>
                <a:latin typeface="Helvetica" pitchFamily="2" charset="0"/>
              </a:rPr>
              <a:t>展望</a:t>
            </a:r>
            <a:endParaRPr kumimoji="1" lang="en-US" altLang="zh-CN" sz="3000" b="1" dirty="0">
              <a:solidFill>
                <a:schemeClr val="tx1">
                  <a:lumMod val="50000"/>
                  <a:lumOff val="50000"/>
                </a:schemeClr>
              </a:solidFill>
              <a:latin typeface="Helvetica" pitchFamily="2" charset="0"/>
            </a:endParaRPr>
          </a:p>
          <a:p>
            <a:pPr>
              <a:lnSpc>
                <a:spcPct val="120000"/>
              </a:lnSpc>
              <a:spcAft>
                <a:spcPts val="600"/>
              </a:spcAft>
            </a:pPr>
            <a:endParaRPr kumimoji="1" lang="en-US" altLang="zh-CN" sz="3000" b="1" dirty="0">
              <a:solidFill>
                <a:schemeClr val="tx1">
                  <a:lumMod val="50000"/>
                  <a:lumOff val="50000"/>
                </a:schemeClr>
              </a:solidFill>
              <a:latin typeface="Helvetica" pitchFamily="2" charset="0"/>
            </a:endParaRPr>
          </a:p>
        </p:txBody>
      </p:sp>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8</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en-US" altLang="zh-CN" sz="3200" b="1" dirty="0">
                <a:solidFill>
                  <a:schemeClr val="tx1"/>
                </a:solidFill>
                <a:latin typeface="+mj-ea"/>
                <a:cs typeface="+mn-ea"/>
                <a:sym typeface="+mn-lt"/>
              </a:rPr>
              <a:t>Outline</a:t>
            </a:r>
            <a:endParaRPr lang="zh-CN" altLang="en-US" sz="3200" b="1" dirty="0">
              <a:solidFill>
                <a:schemeClr val="tx1"/>
              </a:solidFill>
              <a:latin typeface="+mj-ea"/>
              <a:cs typeface="+mn-ea"/>
              <a:sym typeface="+mn-lt"/>
            </a:endParaRPr>
          </a:p>
        </p:txBody>
      </p:sp>
    </p:spTree>
    <p:extLst>
      <p:ext uri="{BB962C8B-B14F-4D97-AF65-F5344CB8AC3E}">
        <p14:creationId xmlns:p14="http://schemas.microsoft.com/office/powerpoint/2010/main" val="3262654324"/>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49AA4E7-D89C-C008-1B48-1BC6242A88DE}"/>
              </a:ext>
            </a:extLst>
          </p:cNvPr>
          <p:cNvSpPr>
            <a:spLocks noGrp="1"/>
          </p:cNvSpPr>
          <p:nvPr>
            <p:ph type="sldNum" sz="quarter" idx="12"/>
          </p:nvPr>
        </p:nvSpPr>
        <p:spPr/>
        <p:txBody>
          <a:bodyPr/>
          <a:lstStyle/>
          <a:p>
            <a:fld id="{A5969107-FF35-42A6-8630-C988F7FE1BF5}" type="slidenum">
              <a:rPr lang="zh-CN" altLang="en-US" smtClean="0"/>
              <a:t>9</a:t>
            </a:fld>
            <a:endParaRPr lang="zh-CN" altLang="en-US" dirty="0"/>
          </a:p>
        </p:txBody>
      </p:sp>
      <p:sp>
        <p:nvSpPr>
          <p:cNvPr id="4" name="内容占位符 2">
            <a:extLst>
              <a:ext uri="{FF2B5EF4-FFF2-40B4-BE49-F238E27FC236}">
                <a16:creationId xmlns:a16="http://schemas.microsoft.com/office/drawing/2014/main" id="{4A633601-B211-FE53-D832-042DC7C97B61}"/>
              </a:ext>
            </a:extLst>
          </p:cNvPr>
          <p:cNvSpPr txBox="1">
            <a:spLocks/>
          </p:cNvSpPr>
          <p:nvPr/>
        </p:nvSpPr>
        <p:spPr>
          <a:xfrm>
            <a:off x="15900" y="0"/>
            <a:ext cx="10673539" cy="707886"/>
          </a:xfrm>
          <a:prstGeom prst="rect">
            <a:avLst/>
          </a:prstGeom>
        </p:spPr>
        <p:txBody>
          <a:bodyPr/>
          <a:lstStyle>
            <a:lvl1pPr marL="0" indent="0" algn="l" defTabSz="685800" rtl="0" eaLnBrk="1" latinLnBrk="0" hangingPunct="1">
              <a:spcBef>
                <a:spcPct val="20000"/>
              </a:spcBef>
              <a:buFont typeface="Wingdings" panose="05000000000000000000" pitchFamily="2" charset="2"/>
              <a:buNone/>
              <a:defRPr lang="zh-CN" altLang="en-US" sz="2700" b="0" kern="1200" baseline="0" dirty="0" smtClean="0">
                <a:solidFill>
                  <a:srgbClr val="C00000"/>
                </a:solidFill>
                <a:latin typeface="Palatino Linotype" panose="02040502050505030304" pitchFamily="18" charset="0"/>
                <a:ea typeface="+mj-ea"/>
                <a:cs typeface="+mn-cs"/>
              </a:defRPr>
            </a:lvl1pPr>
            <a:lvl2pPr marL="336947" indent="-265510" algn="l" defTabSz="685800" rtl="0" eaLnBrk="1" latinLnBrk="0" hangingPunct="1">
              <a:spcBef>
                <a:spcPct val="20000"/>
              </a:spcBef>
              <a:buFont typeface="Arial" panose="020B0604020202020204" pitchFamily="34" charset="0"/>
              <a:buChar char="•"/>
              <a:defRPr lang="zh-CN" altLang="en-US" sz="1800" kern="1200" smtClean="0">
                <a:solidFill>
                  <a:schemeClr val="tx1"/>
                </a:solidFill>
                <a:latin typeface="Palatino Linotype" panose="02040502050505030304" pitchFamily="18" charset="0"/>
                <a:ea typeface="+mn-ea"/>
                <a:cs typeface="+mn-cs"/>
              </a:defRPr>
            </a:lvl2pPr>
            <a:lvl3pPr marL="336947" indent="-265510" algn="l" defTabSz="685800" rtl="0" eaLnBrk="1" latinLnBrk="0" hangingPunct="1">
              <a:spcBef>
                <a:spcPct val="20000"/>
              </a:spcBef>
              <a:buFont typeface="Arial" pitchFamily="34" charset="0"/>
              <a:buChar char="•"/>
              <a:defRPr lang="zh-CN" altLang="en-US" sz="1500" kern="1200" smtClean="0">
                <a:solidFill>
                  <a:schemeClr val="tx1"/>
                </a:solidFill>
                <a:latin typeface="Palatino Linotype" panose="02040502050505030304" pitchFamily="18" charset="0"/>
                <a:ea typeface="+mn-ea"/>
                <a:cs typeface="+mn-cs"/>
              </a:defRPr>
            </a:lvl3pPr>
            <a:lvl4pPr marL="336947" indent="-265510" algn="l" defTabSz="685800" rtl="0" eaLnBrk="1" latinLnBrk="0" hangingPunct="1">
              <a:spcBef>
                <a:spcPct val="20000"/>
              </a:spcBef>
              <a:buFont typeface="Arial" pitchFamily="34" charset="0"/>
              <a:buChar char="–"/>
              <a:defRPr lang="zh-CN" altLang="en-US" sz="1350" kern="1200" smtClean="0">
                <a:solidFill>
                  <a:schemeClr val="tx1"/>
                </a:solidFill>
                <a:latin typeface="Palatino Linotype" panose="02040502050505030304" pitchFamily="18" charset="0"/>
                <a:ea typeface="+mn-ea"/>
                <a:cs typeface="+mn-cs"/>
              </a:defRPr>
            </a:lvl4pPr>
            <a:lvl5pPr marL="336947" indent="-265510" algn="l" defTabSz="685800" rtl="0" eaLnBrk="1" latinLnBrk="0" hangingPunct="1">
              <a:spcBef>
                <a:spcPct val="20000"/>
              </a:spcBef>
              <a:buFont typeface="Arial" pitchFamily="34" charset="0"/>
              <a:buChar char="»"/>
              <a:defRPr lang="zh-CN" altLang="en-US" sz="1500" kern="1200" dirty="0">
                <a:solidFill>
                  <a:schemeClr val="tx1"/>
                </a:solidFill>
                <a:latin typeface="Palatino Linotype" panose="02040502050505030304"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20000"/>
              </a:lnSpc>
              <a:spcBef>
                <a:spcPct val="0"/>
              </a:spcBef>
            </a:pPr>
            <a:r>
              <a:rPr lang="zh-CN" altLang="en-US" sz="3200" b="1" dirty="0">
                <a:solidFill>
                  <a:schemeClr val="tx1"/>
                </a:solidFill>
                <a:latin typeface="+mj-ea"/>
                <a:cs typeface="+mn-ea"/>
                <a:sym typeface="+mn-lt"/>
              </a:rPr>
              <a:t>基于系统动力学的舆情演化仿真</a:t>
            </a:r>
          </a:p>
        </p:txBody>
      </p:sp>
      <p:sp>
        <p:nvSpPr>
          <p:cNvPr id="9" name="object 4">
            <a:extLst>
              <a:ext uri="{FF2B5EF4-FFF2-40B4-BE49-F238E27FC236}">
                <a16:creationId xmlns:a16="http://schemas.microsoft.com/office/drawing/2014/main" id="{19EEAAD2-711D-8C2A-4656-27C3A1C01FA8}"/>
              </a:ext>
            </a:extLst>
          </p:cNvPr>
          <p:cNvSpPr txBox="1"/>
          <p:nvPr/>
        </p:nvSpPr>
        <p:spPr>
          <a:xfrm>
            <a:off x="119336" y="6493211"/>
            <a:ext cx="11344320" cy="228268"/>
          </a:xfrm>
          <a:prstGeom prst="rect">
            <a:avLst/>
          </a:prstGeom>
        </p:spPr>
        <p:txBody>
          <a:bodyPr vert="horz" wrap="square" lIns="0" tIns="12700" rIns="0" bIns="0" rtlCol="0">
            <a:spAutoFit/>
          </a:bodyPr>
          <a:lstStyle/>
          <a:p>
            <a:r>
              <a:rPr lang="zh-CN" altLang="en-US" sz="1400" b="1" dirty="0">
                <a:latin typeface="Times New Roman" panose="02020603050405020304" pitchFamily="18" charset="0"/>
                <a:cs typeface="Times New Roman" panose="02020603050405020304" pitchFamily="18" charset="0"/>
              </a:rPr>
              <a:t>曹海军</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李明</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基于系统动力学的社交网络舆情应对策略仿真分析</a:t>
            </a:r>
            <a:r>
              <a:rPr lang="en-US" altLang="zh-CN" sz="1400" b="1" dirty="0">
                <a:latin typeface="Times New Roman" panose="02020603050405020304" pitchFamily="18" charset="0"/>
                <a:cs typeface="Times New Roman" panose="02020603050405020304" pitchFamily="18" charset="0"/>
              </a:rPr>
              <a:t>——</a:t>
            </a:r>
            <a:r>
              <a:rPr lang="zh-CN" altLang="en-US" sz="1400" b="1" dirty="0">
                <a:latin typeface="Times New Roman" panose="02020603050405020304" pitchFamily="18" charset="0"/>
                <a:cs typeface="Times New Roman" panose="02020603050405020304" pitchFamily="18" charset="0"/>
              </a:rPr>
              <a:t>以 “亚布力事件” 为例</a:t>
            </a:r>
            <a:r>
              <a:rPr lang="en-US" altLang="zh-CN" sz="1400" b="1" dirty="0">
                <a:latin typeface="Times New Roman" panose="02020603050405020304" pitchFamily="18" charset="0"/>
                <a:cs typeface="Times New Roman" panose="02020603050405020304" pitchFamily="18" charset="0"/>
              </a:rPr>
              <a:t>[J]. </a:t>
            </a:r>
            <a:r>
              <a:rPr lang="zh-CN" altLang="en-US" sz="1400" b="1" dirty="0">
                <a:latin typeface="Times New Roman" panose="02020603050405020304" pitchFamily="18" charset="0"/>
                <a:cs typeface="Times New Roman" panose="02020603050405020304" pitchFamily="18" charset="0"/>
              </a:rPr>
              <a:t>东北大学学报</a:t>
            </a:r>
            <a:r>
              <a:rPr lang="en-US" altLang="zh-CN" sz="1400" b="1" dirty="0">
                <a:latin typeface="Times New Roman" panose="02020603050405020304" pitchFamily="18" charset="0"/>
                <a:cs typeface="Times New Roman" panose="02020603050405020304" pitchFamily="18" charset="0"/>
              </a:rPr>
              <a:t>: </a:t>
            </a:r>
            <a:r>
              <a:rPr lang="zh-CN" altLang="en-US" sz="1400" b="1" dirty="0">
                <a:latin typeface="Times New Roman" panose="02020603050405020304" pitchFamily="18" charset="0"/>
                <a:cs typeface="Times New Roman" panose="02020603050405020304" pitchFamily="18" charset="0"/>
              </a:rPr>
              <a:t>社会科学版</a:t>
            </a:r>
            <a:r>
              <a:rPr lang="en-US" altLang="zh-CN" sz="1400" b="1" dirty="0">
                <a:latin typeface="Times New Roman" panose="02020603050405020304" pitchFamily="18" charset="0"/>
                <a:cs typeface="Times New Roman" panose="02020603050405020304" pitchFamily="18" charset="0"/>
              </a:rPr>
              <a:t>, 2019, 21(1): 57-63.</a:t>
            </a:r>
          </a:p>
        </p:txBody>
      </p:sp>
      <p:pic>
        <p:nvPicPr>
          <p:cNvPr id="3" name="图片 2">
            <a:extLst>
              <a:ext uri="{FF2B5EF4-FFF2-40B4-BE49-F238E27FC236}">
                <a16:creationId xmlns:a16="http://schemas.microsoft.com/office/drawing/2014/main" id="{BCCDE68C-E6D9-F420-FB1D-D6BC45D3C202}"/>
              </a:ext>
            </a:extLst>
          </p:cNvPr>
          <p:cNvPicPr>
            <a:picLocks noChangeAspect="1"/>
          </p:cNvPicPr>
          <p:nvPr/>
        </p:nvPicPr>
        <p:blipFill>
          <a:blip r:embed="rId3"/>
          <a:stretch>
            <a:fillRect/>
          </a:stretch>
        </p:blipFill>
        <p:spPr>
          <a:xfrm>
            <a:off x="263352" y="707886"/>
            <a:ext cx="5642381" cy="5783738"/>
          </a:xfrm>
          <a:prstGeom prst="rect">
            <a:avLst/>
          </a:prstGeom>
        </p:spPr>
      </p:pic>
      <p:pic>
        <p:nvPicPr>
          <p:cNvPr id="6" name="图片 5">
            <a:extLst>
              <a:ext uri="{FF2B5EF4-FFF2-40B4-BE49-F238E27FC236}">
                <a16:creationId xmlns:a16="http://schemas.microsoft.com/office/drawing/2014/main" id="{AB0CE564-CF21-29BE-F441-0A88F9BBEA82}"/>
              </a:ext>
            </a:extLst>
          </p:cNvPr>
          <p:cNvPicPr>
            <a:picLocks noChangeAspect="1"/>
          </p:cNvPicPr>
          <p:nvPr/>
        </p:nvPicPr>
        <p:blipFill>
          <a:blip r:embed="rId4"/>
          <a:stretch>
            <a:fillRect/>
          </a:stretch>
        </p:blipFill>
        <p:spPr>
          <a:xfrm>
            <a:off x="5406868" y="1700808"/>
            <a:ext cx="6661463" cy="3960440"/>
          </a:xfrm>
          <a:prstGeom prst="rect">
            <a:avLst/>
          </a:prstGeom>
        </p:spPr>
      </p:pic>
    </p:spTree>
    <p:extLst>
      <p:ext uri="{BB962C8B-B14F-4D97-AF65-F5344CB8AC3E}">
        <p14:creationId xmlns:p14="http://schemas.microsoft.com/office/powerpoint/2010/main" val="4066220709"/>
      </p:ext>
    </p:extLst>
  </p:cSld>
  <p:clrMapOvr>
    <a:masterClrMapping/>
  </p:clrMapOvr>
  <mc:AlternateContent xmlns:mc="http://schemas.openxmlformats.org/markup-compatibility/2006" xmlns:p14="http://schemas.microsoft.com/office/powerpoint/2010/main">
    <mc:Choice Requires="p14">
      <p:transition spd="slow" p14:dur="2000" advTm="612"/>
    </mc:Choice>
    <mc:Fallback xmlns="">
      <p:transition spd="slow" advTm="612"/>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Palatino Linotype"/>
        <a:ea typeface="微软雅黑"/>
        <a:cs typeface=""/>
      </a:majorFont>
      <a:minorFont>
        <a:latin typeface="Palatino Linotype"/>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35437</TotalTime>
  <Words>3626</Words>
  <Application>Microsoft Office PowerPoint</Application>
  <PresentationFormat>宽屏</PresentationFormat>
  <Paragraphs>311</Paragraphs>
  <Slides>47</Slides>
  <Notes>47</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47</vt:i4>
      </vt:variant>
    </vt:vector>
  </HeadingPairs>
  <TitlesOfParts>
    <vt:vector size="62" baseType="lpstr">
      <vt:lpstr>E-BZ</vt:lpstr>
      <vt:lpstr>FZSSK--GBK1-0</vt:lpstr>
      <vt:lpstr>PingFang SC</vt:lpstr>
      <vt:lpstr>system-ui</vt:lpstr>
      <vt:lpstr>黑体</vt:lpstr>
      <vt:lpstr>宋体</vt:lpstr>
      <vt:lpstr>微软雅黑</vt:lpstr>
      <vt:lpstr>Arial</vt:lpstr>
      <vt:lpstr>Calibri</vt:lpstr>
      <vt:lpstr>Candara</vt:lpstr>
      <vt:lpstr>Helvetica</vt:lpstr>
      <vt:lpstr>Palatino Linotype</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Wang Jingrui</dc:creator>
  <cp:lastModifiedBy>Wang Jingrui</cp:lastModifiedBy>
  <cp:revision>850</cp:revision>
  <cp:lastPrinted>2019-08-04T20:25:56Z</cp:lastPrinted>
  <dcterms:created xsi:type="dcterms:W3CDTF">2015-10-30T04:49:06Z</dcterms:created>
  <dcterms:modified xsi:type="dcterms:W3CDTF">2023-03-14T08:08:53Z</dcterms:modified>
</cp:coreProperties>
</file>